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drawings/drawing4.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5.xml" ContentType="application/vnd.openxmlformats-officedocument.drawingml.chart+xml"/>
  <Override PartName="/ppt/notesSlides/notesSlide12.xml" ContentType="application/vnd.openxmlformats-officedocument.presentationml.notesSlide+xml"/>
  <Override PartName="/ppt/charts/chart6.xml" ContentType="application/vnd.openxmlformats-officedocument.drawingml.chart+xml"/>
  <Override PartName="/ppt/notesSlides/notesSlide13.xml" ContentType="application/vnd.openxmlformats-officedocument.presentationml.notesSlide+xml"/>
  <Override PartName="/ppt/charts/chart7.xml" ContentType="application/vnd.openxmlformats-officedocument.drawingml.chart+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658" r:id="rId6"/>
    <p:sldMasterId id="2147483823" r:id="rId7"/>
  </p:sldMasterIdLst>
  <p:notesMasterIdLst>
    <p:notesMasterId r:id="rId31"/>
  </p:notesMasterIdLst>
  <p:sldIdLst>
    <p:sldId id="256" r:id="rId8"/>
    <p:sldId id="388" r:id="rId9"/>
    <p:sldId id="368" r:id="rId10"/>
    <p:sldId id="375" r:id="rId11"/>
    <p:sldId id="386" r:id="rId12"/>
    <p:sldId id="347" r:id="rId13"/>
    <p:sldId id="349" r:id="rId14"/>
    <p:sldId id="348" r:id="rId15"/>
    <p:sldId id="376" r:id="rId16"/>
    <p:sldId id="346" r:id="rId17"/>
    <p:sldId id="343" r:id="rId18"/>
    <p:sldId id="357" r:id="rId19"/>
    <p:sldId id="345" r:id="rId20"/>
    <p:sldId id="366" r:id="rId21"/>
    <p:sldId id="365" r:id="rId22"/>
    <p:sldId id="352" r:id="rId23"/>
    <p:sldId id="382" r:id="rId24"/>
    <p:sldId id="372" r:id="rId25"/>
    <p:sldId id="363" r:id="rId26"/>
    <p:sldId id="383" r:id="rId27"/>
    <p:sldId id="385" r:id="rId28"/>
    <p:sldId id="387" r:id="rId29"/>
    <p:sldId id="384" r:id="rId30"/>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arlie Gale" initials="CG" lastIdx="1" clrIdx="0"/>
  <p:cmAuthor id="1" name="Charles Gale" initials="CG"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6F7A"/>
    <a:srgbClr val="F37421"/>
    <a:srgbClr val="CC0000"/>
    <a:srgbClr val="CC0066"/>
    <a:srgbClr val="006595"/>
    <a:srgbClr val="AFBD21"/>
    <a:srgbClr val="F8981D"/>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65" autoAdjust="0"/>
    <p:restoredTop sz="81705" autoAdjust="0"/>
  </p:normalViewPr>
  <p:slideViewPr>
    <p:cSldViewPr snapToGrid="0" snapToObjects="1">
      <p:cViewPr>
        <p:scale>
          <a:sx n="70" d="100"/>
          <a:sy n="70" d="100"/>
        </p:scale>
        <p:origin x="-1218" y="-4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48" d="100"/>
          <a:sy n="48" d="100"/>
        </p:scale>
        <p:origin x="-1296"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heme" Target="theme/theme1.xml"/><Relationship Id="rId8" Type="http://schemas.openxmlformats.org/officeDocument/2006/relationships/slide" Target="slides/slid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Rachel\Downloads\Survey%20vs%20Admin%20Estimates.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cgale\Desktop\Charlie\CIES%20presentation\Re-done%20visuals%20OOSC.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Charlie%20Gale\Downloads\download.csv"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ATA_CLUSTER1_LDRHOME_SERVER\LDRHOME\BSYLLA\Out%20of%20school%20children\OOS%20Policy%20Brief\Kenya%20age%20adjustment.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ATA_CLUSTER1_PROJECTS_SERVER\PROJECTS\GROUPS\GEC\EPDC\1a.%20EPDC%202013\Research\OOSC%20report\Out%20of%20school%20children%20SSA%20and%20SA_all%20variations_Mar5.2013_forR4D.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Documents%20and%20Settings\comoeva\Local%20Settings\Temp\Out%20of%20school%20children%20SSA%20and%20SA_all%20variations_22April2013_final_v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118524797696266E-2"/>
          <c:y val="3.1239082354143816E-2"/>
          <c:w val="0.88257975220662543"/>
          <c:h val="0.68952516329915048"/>
        </c:manualLayout>
      </c:layout>
      <c:lineChart>
        <c:grouping val="standard"/>
        <c:varyColors val="0"/>
        <c:ser>
          <c:idx val="0"/>
          <c:order val="0"/>
          <c:tx>
            <c:v>Survey</c:v>
          </c:tx>
          <c:spPr>
            <a:ln>
              <a:noFill/>
            </a:ln>
          </c:spPr>
          <c:marker>
            <c:symbol val="diamond"/>
            <c:size val="6"/>
            <c:spPr>
              <a:solidFill>
                <a:schemeClr val="accent1"/>
              </a:solidFill>
              <a:ln>
                <a:solidFill>
                  <a:schemeClr val="accent1"/>
                </a:solidFill>
              </a:ln>
            </c:spPr>
          </c:marker>
          <c:dLbls>
            <c:dLbl>
              <c:idx val="3"/>
              <c:layout>
                <c:manualLayout>
                  <c:x val="-4.4417925815768431E-3"/>
                  <c:y val="-9.6932851230207631E-3"/>
                </c:manualLayout>
              </c:layout>
              <c:showLegendKey val="0"/>
              <c:showVal val="1"/>
              <c:showCatName val="0"/>
              <c:showSerName val="0"/>
              <c:showPercent val="0"/>
              <c:showBubbleSize val="0"/>
            </c:dLbl>
            <c:dLbl>
              <c:idx val="4"/>
              <c:layout>
                <c:manualLayout>
                  <c:x val="-6.6626888723653058E-3"/>
                  <c:y val="3.2310950410069212E-3"/>
                </c:manualLayout>
              </c:layout>
              <c:showLegendKey val="0"/>
              <c:showVal val="1"/>
              <c:showCatName val="0"/>
              <c:showSerName val="0"/>
              <c:showPercent val="0"/>
              <c:showBubbleSize val="0"/>
            </c:dLbl>
            <c:dLbl>
              <c:idx val="6"/>
              <c:layout>
                <c:manualLayout>
                  <c:x val="-8.8835851631536861E-3"/>
                  <c:y val="-9.6935395399531266E-3"/>
                </c:manualLayout>
              </c:layout>
              <c:showLegendKey val="0"/>
              <c:showVal val="1"/>
              <c:showCatName val="0"/>
              <c:showSerName val="0"/>
              <c:showPercent val="0"/>
              <c:showBubbleSize val="0"/>
            </c:dLbl>
            <c:dLbl>
              <c:idx val="9"/>
              <c:layout>
                <c:manualLayout>
                  <c:x val="-1.4325912247583348E-3"/>
                  <c:y val="-1.9649082091969694E-2"/>
                </c:manualLayout>
              </c:layout>
              <c:showLegendKey val="0"/>
              <c:showVal val="1"/>
              <c:showCatName val="0"/>
              <c:showSerName val="0"/>
              <c:showPercent val="0"/>
              <c:showBubbleSize val="0"/>
            </c:dLbl>
            <c:dLbl>
              <c:idx val="10"/>
              <c:layout>
                <c:manualLayout>
                  <c:x val="-1.1104483395824469E-2"/>
                  <c:y val="1.2924380164027626E-2"/>
                </c:manualLayout>
              </c:layout>
              <c:showLegendKey val="0"/>
              <c:showVal val="1"/>
              <c:showCatName val="0"/>
              <c:showSerName val="0"/>
              <c:showPercent val="0"/>
              <c:showBubbleSize val="0"/>
            </c:dLbl>
            <c:dLbl>
              <c:idx val="11"/>
              <c:layout>
                <c:manualLayout>
                  <c:x val="-6.6607460035523168E-3"/>
                  <c:y val="1.6142050040355124E-2"/>
                </c:manualLayout>
              </c:layout>
              <c:showLegendKey val="0"/>
              <c:showVal val="1"/>
              <c:showCatName val="0"/>
              <c:showSerName val="0"/>
              <c:showPercent val="0"/>
              <c:showBubbleSize val="0"/>
            </c:dLbl>
            <c:dLbl>
              <c:idx val="12"/>
              <c:layout>
                <c:manualLayout>
                  <c:x val="-2.2208962907884215E-3"/>
                  <c:y val="-9.6932851230207631E-3"/>
                </c:manualLayout>
              </c:layout>
              <c:showLegendKey val="0"/>
              <c:showVal val="1"/>
              <c:showCatName val="0"/>
              <c:showSerName val="0"/>
              <c:showPercent val="0"/>
              <c:showBubbleSize val="0"/>
            </c:dLbl>
            <c:numFmt formatCode="#,##0" sourceLinked="0"/>
            <c:txPr>
              <a:bodyPr/>
              <a:lstStyle/>
              <a:p>
                <a:pPr>
                  <a:defRPr sz="1800"/>
                </a:pPr>
                <a:endParaRPr lang="en-US"/>
              </a:p>
            </c:txPr>
            <c:showLegendKey val="0"/>
            <c:showVal val="1"/>
            <c:showCatName val="0"/>
            <c:showSerName val="0"/>
            <c:showPercent val="0"/>
            <c:showBubbleSize val="0"/>
            <c:showLeaderLines val="0"/>
          </c:dLbls>
          <c:cat>
            <c:strRef>
              <c:f>'[Survey vs Admin Estimates.xlsx]National Summary Sheet'!$A$3:$A$19</c:f>
              <c:strCache>
                <c:ptCount val="17"/>
                <c:pt idx="0">
                  <c:v>Peru</c:v>
                </c:pt>
                <c:pt idx="1">
                  <c:v>Colombia</c:v>
                </c:pt>
                <c:pt idx="2">
                  <c:v>Syria</c:v>
                </c:pt>
                <c:pt idx="3">
                  <c:v>Cambodia</c:v>
                </c:pt>
                <c:pt idx="4">
                  <c:v>Morocco</c:v>
                </c:pt>
                <c:pt idx="5">
                  <c:v>Rwanda</c:v>
                </c:pt>
                <c:pt idx="6">
                  <c:v>Philippines</c:v>
                </c:pt>
                <c:pt idx="7">
                  <c:v>Kenya</c:v>
                </c:pt>
                <c:pt idx="8">
                  <c:v>India</c:v>
                </c:pt>
                <c:pt idx="9">
                  <c:v>Ghana</c:v>
                </c:pt>
                <c:pt idx="10">
                  <c:v>Nigeria</c:v>
                </c:pt>
                <c:pt idx="11">
                  <c:v>Pakistan</c:v>
                </c:pt>
                <c:pt idx="12">
                  <c:v>Ethiopia</c:v>
                </c:pt>
                <c:pt idx="13">
                  <c:v>Mauritania</c:v>
                </c:pt>
                <c:pt idx="14">
                  <c:v>Burkina_Faso</c:v>
                </c:pt>
                <c:pt idx="15">
                  <c:v>Mali</c:v>
                </c:pt>
                <c:pt idx="16">
                  <c:v>Niger</c:v>
                </c:pt>
              </c:strCache>
            </c:strRef>
          </c:cat>
          <c:val>
            <c:numRef>
              <c:f>'[Survey vs Admin Estimates.xlsx]National Summary Sheet'!$B$3:$B$19</c:f>
              <c:numCache>
                <c:formatCode>General</c:formatCode>
                <c:ptCount val="17"/>
                <c:pt idx="0">
                  <c:v>2.1885889999999999</c:v>
                </c:pt>
                <c:pt idx="1">
                  <c:v>3.5195999999999987</c:v>
                </c:pt>
                <c:pt idx="2">
                  <c:v>6.910812</c:v>
                </c:pt>
                <c:pt idx="3" formatCode="0.00">
                  <c:v>6.656803</c:v>
                </c:pt>
                <c:pt idx="4">
                  <c:v>10.94275</c:v>
                </c:pt>
                <c:pt idx="5">
                  <c:v>11.24648</c:v>
                </c:pt>
                <c:pt idx="6">
                  <c:v>11.3141</c:v>
                </c:pt>
                <c:pt idx="7">
                  <c:v>13.40507</c:v>
                </c:pt>
                <c:pt idx="8">
                  <c:v>16.985079999999815</c:v>
                </c:pt>
                <c:pt idx="9">
                  <c:v>24.375539999999834</c:v>
                </c:pt>
                <c:pt idx="10">
                  <c:v>31.822649999999779</c:v>
                </c:pt>
                <c:pt idx="11">
                  <c:v>32.075000000000003</c:v>
                </c:pt>
                <c:pt idx="12" formatCode="0">
                  <c:v>33.953939999999996</c:v>
                </c:pt>
                <c:pt idx="13">
                  <c:v>43.57938</c:v>
                </c:pt>
                <c:pt idx="14">
                  <c:v>48.22466</c:v>
                </c:pt>
                <c:pt idx="15">
                  <c:v>54.074649999999998</c:v>
                </c:pt>
                <c:pt idx="16">
                  <c:v>62.090390000000063</c:v>
                </c:pt>
              </c:numCache>
            </c:numRef>
          </c:val>
          <c:smooth val="0"/>
        </c:ser>
        <c:ser>
          <c:idx val="1"/>
          <c:order val="1"/>
          <c:tx>
            <c:v>Admin</c:v>
          </c:tx>
          <c:spPr>
            <a:ln>
              <a:noFill/>
            </a:ln>
          </c:spPr>
          <c:marker>
            <c:symbol val="square"/>
            <c:size val="4"/>
            <c:spPr>
              <a:solidFill>
                <a:srgbClr val="FF6600"/>
              </a:solidFill>
              <a:ln>
                <a:solidFill>
                  <a:srgbClr val="FF6600"/>
                </a:solidFill>
              </a:ln>
            </c:spPr>
          </c:marker>
          <c:dLbls>
            <c:dLbl>
              <c:idx val="0"/>
              <c:layout>
                <c:manualLayout>
                  <c:x val="-6.662688872365265E-3"/>
                  <c:y val="-3.5542045451076136E-2"/>
                </c:manualLayout>
              </c:layout>
              <c:showLegendKey val="0"/>
              <c:showVal val="1"/>
              <c:showCatName val="0"/>
              <c:showSerName val="0"/>
              <c:showPercent val="0"/>
              <c:showBubbleSize val="0"/>
            </c:dLbl>
            <c:dLbl>
              <c:idx val="4"/>
              <c:layout>
                <c:manualLayout>
                  <c:x val="-4.4417925815768838E-3"/>
                  <c:y val="-1.2924380164027685E-2"/>
                </c:manualLayout>
              </c:layout>
              <c:showLegendKey val="0"/>
              <c:showVal val="1"/>
              <c:showCatName val="0"/>
              <c:showSerName val="0"/>
              <c:showPercent val="0"/>
              <c:showBubbleSize val="0"/>
            </c:dLbl>
            <c:dLbl>
              <c:idx val="9"/>
              <c:layout>
                <c:manualLayout>
                  <c:x val="-8.1431923287048791E-17"/>
                  <c:y val="9.6932851230207041E-3"/>
                </c:manualLayout>
              </c:layout>
              <c:showLegendKey val="0"/>
              <c:showVal val="1"/>
              <c:showCatName val="0"/>
              <c:showSerName val="0"/>
              <c:showPercent val="0"/>
              <c:showBubbleSize val="0"/>
            </c:dLbl>
            <c:numFmt formatCode="#,##0" sourceLinked="0"/>
            <c:txPr>
              <a:bodyPr/>
              <a:lstStyle/>
              <a:p>
                <a:pPr>
                  <a:defRPr sz="1800"/>
                </a:pPr>
                <a:endParaRPr lang="en-US"/>
              </a:p>
            </c:txPr>
            <c:showLegendKey val="0"/>
            <c:showVal val="1"/>
            <c:showCatName val="0"/>
            <c:showSerName val="0"/>
            <c:showPercent val="0"/>
            <c:showBubbleSize val="0"/>
            <c:showLeaderLines val="0"/>
          </c:dLbls>
          <c:cat>
            <c:strRef>
              <c:f>'[Survey vs Admin Estimates.xlsx]National Summary Sheet'!$A$3:$A$19</c:f>
              <c:strCache>
                <c:ptCount val="17"/>
                <c:pt idx="0">
                  <c:v>Peru</c:v>
                </c:pt>
                <c:pt idx="1">
                  <c:v>Colombia</c:v>
                </c:pt>
                <c:pt idx="2">
                  <c:v>Syria</c:v>
                </c:pt>
                <c:pt idx="3">
                  <c:v>Cambodia</c:v>
                </c:pt>
                <c:pt idx="4">
                  <c:v>Morocco</c:v>
                </c:pt>
                <c:pt idx="5">
                  <c:v>Rwanda</c:v>
                </c:pt>
                <c:pt idx="6">
                  <c:v>Philippines</c:v>
                </c:pt>
                <c:pt idx="7">
                  <c:v>Kenya</c:v>
                </c:pt>
                <c:pt idx="8">
                  <c:v>India</c:v>
                </c:pt>
                <c:pt idx="9">
                  <c:v>Ghana</c:v>
                </c:pt>
                <c:pt idx="10">
                  <c:v>Nigeria</c:v>
                </c:pt>
                <c:pt idx="11">
                  <c:v>Pakistan</c:v>
                </c:pt>
                <c:pt idx="12">
                  <c:v>Ethiopia</c:v>
                </c:pt>
                <c:pt idx="13">
                  <c:v>Mauritania</c:v>
                </c:pt>
                <c:pt idx="14">
                  <c:v>Burkina_Faso</c:v>
                </c:pt>
                <c:pt idx="15">
                  <c:v>Mali</c:v>
                </c:pt>
                <c:pt idx="16">
                  <c:v>Niger</c:v>
                </c:pt>
              </c:strCache>
            </c:strRef>
          </c:cat>
          <c:val>
            <c:numRef>
              <c:f>'[Survey vs Admin Estimates.xlsx]National Summary Sheet'!$C$3:$C$19</c:f>
              <c:numCache>
                <c:formatCode>General</c:formatCode>
                <c:ptCount val="17"/>
                <c:pt idx="0">
                  <c:v>1.7831799999999998</c:v>
                </c:pt>
                <c:pt idx="1">
                  <c:v>8.5</c:v>
                </c:pt>
                <c:pt idx="2">
                  <c:v>1.27918</c:v>
                </c:pt>
                <c:pt idx="3">
                  <c:v>4.1000000000000005</c:v>
                </c:pt>
                <c:pt idx="4">
                  <c:v>13.05752</c:v>
                </c:pt>
                <c:pt idx="5">
                  <c:v>1.3</c:v>
                </c:pt>
                <c:pt idx="6">
                  <c:v>9.3506800000000769</c:v>
                </c:pt>
                <c:pt idx="7">
                  <c:v>17.17552999999986</c:v>
                </c:pt>
                <c:pt idx="8">
                  <c:v>5.1202999999999985</c:v>
                </c:pt>
                <c:pt idx="9">
                  <c:v>23</c:v>
                </c:pt>
                <c:pt idx="10">
                  <c:v>41.229420000000012</c:v>
                </c:pt>
                <c:pt idx="11">
                  <c:v>36.922560000000011</c:v>
                </c:pt>
                <c:pt idx="12" formatCode="_(* #,##0_);_(* \(#,##0\);_(* &quot;-&quot;??_);_(@_)">
                  <c:v>13</c:v>
                </c:pt>
                <c:pt idx="13">
                  <c:v>22.506180000000001</c:v>
                </c:pt>
                <c:pt idx="14">
                  <c:v>41.70000000000001</c:v>
                </c:pt>
                <c:pt idx="15">
                  <c:v>44.359469999999995</c:v>
                </c:pt>
                <c:pt idx="16">
                  <c:v>56.232750000000294</c:v>
                </c:pt>
              </c:numCache>
            </c:numRef>
          </c:val>
          <c:smooth val="0"/>
        </c:ser>
        <c:dLbls>
          <c:showLegendKey val="0"/>
          <c:showVal val="0"/>
          <c:showCatName val="0"/>
          <c:showSerName val="0"/>
          <c:showPercent val="0"/>
          <c:showBubbleSize val="0"/>
        </c:dLbls>
        <c:hiLowLines/>
        <c:marker val="1"/>
        <c:smooth val="0"/>
        <c:axId val="105630208"/>
        <c:axId val="105521728"/>
      </c:lineChart>
      <c:catAx>
        <c:axId val="105630208"/>
        <c:scaling>
          <c:orientation val="minMax"/>
        </c:scaling>
        <c:delete val="0"/>
        <c:axPos val="b"/>
        <c:minorGridlines>
          <c:spPr>
            <a:ln>
              <a:noFill/>
            </a:ln>
          </c:spPr>
        </c:minorGridlines>
        <c:majorTickMark val="out"/>
        <c:minorTickMark val="none"/>
        <c:tickLblPos val="nextTo"/>
        <c:txPr>
          <a:bodyPr/>
          <a:lstStyle/>
          <a:p>
            <a:pPr>
              <a:defRPr sz="1400"/>
            </a:pPr>
            <a:endParaRPr lang="en-US"/>
          </a:p>
        </c:txPr>
        <c:crossAx val="105521728"/>
        <c:crosses val="autoZero"/>
        <c:auto val="1"/>
        <c:lblAlgn val="ctr"/>
        <c:lblOffset val="100"/>
        <c:tickLblSkip val="1"/>
        <c:tickMarkSkip val="1"/>
        <c:noMultiLvlLbl val="0"/>
      </c:catAx>
      <c:valAx>
        <c:axId val="105521728"/>
        <c:scaling>
          <c:orientation val="minMax"/>
        </c:scaling>
        <c:delete val="0"/>
        <c:axPos val="l"/>
        <c:majorGridlines>
          <c:spPr>
            <a:ln>
              <a:noFill/>
            </a:ln>
          </c:spPr>
        </c:majorGridlines>
        <c:title>
          <c:tx>
            <c:rich>
              <a:bodyPr rot="-5400000" vert="horz"/>
              <a:lstStyle/>
              <a:p>
                <a:pPr>
                  <a:defRPr sz="1400"/>
                </a:pPr>
                <a:r>
                  <a:rPr lang="en-US" sz="1400"/>
                  <a:t>%</a:t>
                </a:r>
              </a:p>
            </c:rich>
          </c:tx>
          <c:layout/>
          <c:overlay val="0"/>
        </c:title>
        <c:numFmt formatCode="General" sourceLinked="1"/>
        <c:majorTickMark val="out"/>
        <c:minorTickMark val="none"/>
        <c:tickLblPos val="nextTo"/>
        <c:txPr>
          <a:bodyPr/>
          <a:lstStyle/>
          <a:p>
            <a:pPr>
              <a:defRPr sz="1400"/>
            </a:pPr>
            <a:endParaRPr lang="en-US"/>
          </a:p>
        </c:txPr>
        <c:crossAx val="105630208"/>
        <c:crosses val="autoZero"/>
        <c:crossBetween val="between"/>
      </c:valAx>
    </c:plotArea>
    <c:legend>
      <c:legendPos val="b"/>
      <c:layout>
        <c:manualLayout>
          <c:xMode val="edge"/>
          <c:yMode val="edge"/>
          <c:x val="0.26564460118972755"/>
          <c:y val="0.17383036227995102"/>
          <c:w val="0.22375760119737914"/>
          <c:h val="3.8813129641285624E-2"/>
        </c:manualLayout>
      </c:layout>
      <c:overlay val="0"/>
      <c:txPr>
        <a:bodyPr/>
        <a:lstStyle/>
        <a:p>
          <a:pPr>
            <a:defRPr sz="1800"/>
          </a:pPr>
          <a:endParaRPr lang="en-US"/>
        </a:p>
      </c:txPr>
    </c:legend>
    <c:plotVisOnly val="1"/>
    <c:dispBlanksAs val="gap"/>
    <c:showDLblsOverMax val="0"/>
  </c:chart>
  <c:spPr>
    <a:ln>
      <a:noFill/>
    </a:ln>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749857834625776E-2"/>
          <c:y val="5.1400554097404488E-2"/>
          <c:w val="0.70324393943463137"/>
          <c:h val="0.89248185274801239"/>
        </c:manualLayout>
      </c:layout>
      <c:barChart>
        <c:barDir val="col"/>
        <c:grouping val="stacked"/>
        <c:varyColors val="0"/>
        <c:ser>
          <c:idx val="0"/>
          <c:order val="0"/>
          <c:invertIfNegative val="0"/>
          <c:cat>
            <c:numRef>
              <c:f>Sheet1!$K$38</c:f>
              <c:numCache>
                <c:formatCode>General</c:formatCode>
                <c:ptCount val="1"/>
              </c:numCache>
            </c:numRef>
          </c:cat>
          <c:val>
            <c:numRef>
              <c:f>Sheet1!$K$37</c:f>
              <c:numCache>
                <c:formatCode>General</c:formatCode>
                <c:ptCount val="1"/>
                <c:pt idx="0">
                  <c:v>61.9</c:v>
                </c:pt>
              </c:numCache>
            </c:numRef>
          </c:val>
        </c:ser>
        <c:ser>
          <c:idx val="1"/>
          <c:order val="1"/>
          <c:spPr>
            <a:solidFill>
              <a:schemeClr val="tx2">
                <a:lumMod val="20000"/>
                <a:lumOff val="80000"/>
              </a:schemeClr>
            </a:solidFill>
            <a:ln>
              <a:solidFill>
                <a:schemeClr val="tx1"/>
              </a:solidFill>
              <a:prstDash val="dash"/>
            </a:ln>
          </c:spPr>
          <c:invertIfNegative val="0"/>
          <c:cat>
            <c:numRef>
              <c:f>Sheet1!$K$38</c:f>
              <c:numCache>
                <c:formatCode>General</c:formatCode>
                <c:ptCount val="1"/>
              </c:numCache>
            </c:numRef>
          </c:cat>
          <c:val>
            <c:numRef>
              <c:f>Sheet1!$K$36</c:f>
              <c:numCache>
                <c:formatCode>General</c:formatCode>
                <c:ptCount val="1"/>
                <c:pt idx="0">
                  <c:v>6.3</c:v>
                </c:pt>
              </c:numCache>
            </c:numRef>
          </c:val>
        </c:ser>
        <c:ser>
          <c:idx val="2"/>
          <c:order val="2"/>
          <c:spPr>
            <a:solidFill>
              <a:schemeClr val="tx2">
                <a:lumMod val="20000"/>
                <a:lumOff val="80000"/>
              </a:schemeClr>
            </a:solidFill>
            <a:ln>
              <a:solidFill>
                <a:schemeClr val="tx1"/>
              </a:solidFill>
              <a:prstDash val="dash"/>
            </a:ln>
          </c:spPr>
          <c:invertIfNegative val="0"/>
          <c:cat>
            <c:numRef>
              <c:f>Sheet1!$K$38</c:f>
              <c:numCache>
                <c:formatCode>General</c:formatCode>
                <c:ptCount val="1"/>
              </c:numCache>
            </c:numRef>
          </c:cat>
          <c:val>
            <c:numRef>
              <c:f>Sheet1!$K$35</c:f>
              <c:numCache>
                <c:formatCode>General</c:formatCode>
                <c:ptCount val="1"/>
                <c:pt idx="0">
                  <c:v>8.3000000000000007</c:v>
                </c:pt>
              </c:numCache>
            </c:numRef>
          </c:val>
        </c:ser>
        <c:dLbls>
          <c:showLegendKey val="0"/>
          <c:showVal val="0"/>
          <c:showCatName val="0"/>
          <c:showSerName val="0"/>
          <c:showPercent val="0"/>
          <c:showBubbleSize val="0"/>
        </c:dLbls>
        <c:gapWidth val="150"/>
        <c:overlap val="100"/>
        <c:axId val="108244480"/>
        <c:axId val="105524032"/>
      </c:barChart>
      <c:catAx>
        <c:axId val="108244480"/>
        <c:scaling>
          <c:orientation val="minMax"/>
        </c:scaling>
        <c:delete val="0"/>
        <c:axPos val="b"/>
        <c:numFmt formatCode="General" sourceLinked="1"/>
        <c:majorTickMark val="out"/>
        <c:minorTickMark val="none"/>
        <c:tickLblPos val="nextTo"/>
        <c:crossAx val="105524032"/>
        <c:crosses val="autoZero"/>
        <c:auto val="1"/>
        <c:lblAlgn val="ctr"/>
        <c:lblOffset val="100"/>
        <c:noMultiLvlLbl val="0"/>
      </c:catAx>
      <c:valAx>
        <c:axId val="105524032"/>
        <c:scaling>
          <c:orientation val="minMax"/>
        </c:scaling>
        <c:delete val="0"/>
        <c:axPos val="l"/>
        <c:majorGridlines>
          <c:spPr>
            <a:ln>
              <a:solidFill>
                <a:schemeClr val="bg1">
                  <a:lumMod val="85000"/>
                </a:schemeClr>
              </a:solidFill>
            </a:ln>
          </c:spPr>
        </c:majorGridlines>
        <c:title>
          <c:tx>
            <c:rich>
              <a:bodyPr rot="-5400000" vert="horz"/>
              <a:lstStyle/>
              <a:p>
                <a:pPr>
                  <a:defRPr sz="1400"/>
                </a:pPr>
                <a:r>
                  <a:rPr lang="en-US" sz="1400" dirty="0" smtClean="0"/>
                  <a:t>millions</a:t>
                </a:r>
                <a:endParaRPr lang="en-US" sz="1400" dirty="0"/>
              </a:p>
            </c:rich>
          </c:tx>
          <c:layout/>
          <c:overlay val="0"/>
        </c:title>
        <c:numFmt formatCode="General" sourceLinked="1"/>
        <c:majorTickMark val="out"/>
        <c:minorTickMark val="none"/>
        <c:tickLblPos val="nextTo"/>
        <c:txPr>
          <a:bodyPr/>
          <a:lstStyle/>
          <a:p>
            <a:pPr>
              <a:defRPr sz="1800"/>
            </a:pPr>
            <a:endParaRPr lang="en-US"/>
          </a:p>
        </c:txPr>
        <c:crossAx val="108244480"/>
        <c:crosses val="autoZero"/>
        <c:crossBetween val="between"/>
      </c:valAx>
    </c:plotArea>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075876921724556E-2"/>
          <c:y val="0.16289552347623215"/>
          <c:w val="0.88036859617626206"/>
          <c:h val="0.67019867308253145"/>
        </c:manualLayout>
      </c:layout>
      <c:barChart>
        <c:barDir val="col"/>
        <c:grouping val="stacked"/>
        <c:varyColors val="0"/>
        <c:ser>
          <c:idx val="0"/>
          <c:order val="0"/>
          <c:tx>
            <c:strRef>
              <c:f>Sheet1!$D$4</c:f>
              <c:strCache>
                <c:ptCount val="1"/>
              </c:strCache>
            </c:strRef>
          </c:tx>
          <c:spPr>
            <a:noFill/>
          </c:spPr>
          <c:invertIfNegative val="0"/>
          <c:cat>
            <c:strRef>
              <c:f>Sheet1!$C$6:$C$12</c:f>
              <c:strCache>
                <c:ptCount val="7"/>
                <c:pt idx="0">
                  <c:v>Pakistan</c:v>
                </c:pt>
                <c:pt idx="1">
                  <c:v>Brazil</c:v>
                </c:pt>
                <c:pt idx="2">
                  <c:v>Nigeria</c:v>
                </c:pt>
                <c:pt idx="3">
                  <c:v>Uganda</c:v>
                </c:pt>
                <c:pt idx="4">
                  <c:v>India</c:v>
                </c:pt>
                <c:pt idx="5">
                  <c:v>Kenya</c:v>
                </c:pt>
                <c:pt idx="6">
                  <c:v>Ethiopia</c:v>
                </c:pt>
              </c:strCache>
            </c:strRef>
          </c:cat>
          <c:val>
            <c:numRef>
              <c:f>Sheet1!$D$6:$D$12</c:f>
              <c:numCache>
                <c:formatCode>General</c:formatCode>
                <c:ptCount val="7"/>
                <c:pt idx="0">
                  <c:v>5</c:v>
                </c:pt>
                <c:pt idx="1">
                  <c:v>6</c:v>
                </c:pt>
                <c:pt idx="2">
                  <c:v>6</c:v>
                </c:pt>
                <c:pt idx="3">
                  <c:v>6</c:v>
                </c:pt>
                <c:pt idx="4">
                  <c:v>6</c:v>
                </c:pt>
                <c:pt idx="5">
                  <c:v>6</c:v>
                </c:pt>
                <c:pt idx="6">
                  <c:v>7</c:v>
                </c:pt>
              </c:numCache>
            </c:numRef>
          </c:val>
        </c:ser>
        <c:ser>
          <c:idx val="1"/>
          <c:order val="1"/>
          <c:tx>
            <c:v>ISCED 1 (1997)</c:v>
          </c:tx>
          <c:spPr>
            <a:solidFill>
              <a:schemeClr val="accent3">
                <a:lumMod val="75000"/>
              </a:schemeClr>
            </a:solidFill>
          </c:spPr>
          <c:invertIfNegative val="0"/>
          <c:cat>
            <c:strRef>
              <c:f>Sheet1!$C$6:$C$12</c:f>
              <c:strCache>
                <c:ptCount val="7"/>
                <c:pt idx="0">
                  <c:v>Pakistan</c:v>
                </c:pt>
                <c:pt idx="1">
                  <c:v>Brazil</c:v>
                </c:pt>
                <c:pt idx="2">
                  <c:v>Nigeria</c:v>
                </c:pt>
                <c:pt idx="3">
                  <c:v>Uganda</c:v>
                </c:pt>
                <c:pt idx="4">
                  <c:v>India</c:v>
                </c:pt>
                <c:pt idx="5">
                  <c:v>Kenya</c:v>
                </c:pt>
                <c:pt idx="6">
                  <c:v>Ethiopia</c:v>
                </c:pt>
              </c:strCache>
            </c:strRef>
          </c:cat>
          <c:val>
            <c:numRef>
              <c:f>Sheet1!$E$6:$E$12</c:f>
              <c:numCache>
                <c:formatCode>General</c:formatCode>
                <c:ptCount val="7"/>
                <c:pt idx="0">
                  <c:v>0</c:v>
                </c:pt>
                <c:pt idx="1">
                  <c:v>0</c:v>
                </c:pt>
                <c:pt idx="2">
                  <c:v>0</c:v>
                </c:pt>
                <c:pt idx="3">
                  <c:v>0</c:v>
                </c:pt>
                <c:pt idx="4">
                  <c:v>5</c:v>
                </c:pt>
                <c:pt idx="5">
                  <c:v>6</c:v>
                </c:pt>
                <c:pt idx="6">
                  <c:v>6</c:v>
                </c:pt>
              </c:numCache>
            </c:numRef>
          </c:val>
        </c:ser>
        <c:ser>
          <c:idx val="2"/>
          <c:order val="2"/>
          <c:tx>
            <c:v>Country durations (where different from ISCED)</c:v>
          </c:tx>
          <c:invertIfNegative val="0"/>
          <c:dPt>
            <c:idx val="0"/>
            <c:invertIfNegative val="0"/>
            <c:bubble3D val="0"/>
            <c:spPr>
              <a:solidFill>
                <a:schemeClr val="accent3">
                  <a:lumMod val="75000"/>
                </a:schemeClr>
              </a:solidFill>
            </c:spPr>
          </c:dPt>
          <c:dPt>
            <c:idx val="1"/>
            <c:invertIfNegative val="0"/>
            <c:bubble3D val="0"/>
            <c:spPr>
              <a:solidFill>
                <a:schemeClr val="accent3">
                  <a:lumMod val="75000"/>
                </a:schemeClr>
              </a:solidFill>
            </c:spPr>
          </c:dPt>
          <c:dPt>
            <c:idx val="2"/>
            <c:invertIfNegative val="0"/>
            <c:bubble3D val="0"/>
            <c:spPr>
              <a:solidFill>
                <a:schemeClr val="accent3">
                  <a:lumMod val="75000"/>
                </a:schemeClr>
              </a:solidFill>
            </c:spPr>
          </c:dPt>
          <c:dPt>
            <c:idx val="3"/>
            <c:invertIfNegative val="0"/>
            <c:bubble3D val="0"/>
            <c:spPr>
              <a:solidFill>
                <a:schemeClr val="accent3">
                  <a:lumMod val="75000"/>
                </a:schemeClr>
              </a:solidFill>
            </c:spPr>
          </c:dPt>
          <c:dPt>
            <c:idx val="4"/>
            <c:invertIfNegative val="0"/>
            <c:bubble3D val="0"/>
            <c:spPr>
              <a:solidFill>
                <a:schemeClr val="accent3">
                  <a:lumMod val="40000"/>
                  <a:lumOff val="60000"/>
                </a:schemeClr>
              </a:solidFill>
            </c:spPr>
          </c:dPt>
          <c:dPt>
            <c:idx val="5"/>
            <c:invertIfNegative val="0"/>
            <c:bubble3D val="0"/>
            <c:spPr>
              <a:solidFill>
                <a:schemeClr val="accent3">
                  <a:lumMod val="40000"/>
                  <a:lumOff val="60000"/>
                </a:schemeClr>
              </a:solidFill>
            </c:spPr>
          </c:dPt>
          <c:dPt>
            <c:idx val="6"/>
            <c:invertIfNegative val="0"/>
            <c:bubble3D val="0"/>
            <c:spPr>
              <a:solidFill>
                <a:schemeClr val="accent3">
                  <a:lumMod val="40000"/>
                  <a:lumOff val="60000"/>
                </a:schemeClr>
              </a:solidFill>
            </c:spPr>
          </c:dPt>
          <c:cat>
            <c:strRef>
              <c:f>Sheet1!$C$6:$C$12</c:f>
              <c:strCache>
                <c:ptCount val="7"/>
                <c:pt idx="0">
                  <c:v>Pakistan</c:v>
                </c:pt>
                <c:pt idx="1">
                  <c:v>Brazil</c:v>
                </c:pt>
                <c:pt idx="2">
                  <c:v>Nigeria</c:v>
                </c:pt>
                <c:pt idx="3">
                  <c:v>Uganda</c:v>
                </c:pt>
                <c:pt idx="4">
                  <c:v>India</c:v>
                </c:pt>
                <c:pt idx="5">
                  <c:v>Kenya</c:v>
                </c:pt>
                <c:pt idx="6">
                  <c:v>Ethiopia</c:v>
                </c:pt>
              </c:strCache>
            </c:strRef>
          </c:cat>
          <c:val>
            <c:numRef>
              <c:f>Sheet1!$F$6:$F$12</c:f>
              <c:numCache>
                <c:formatCode>General</c:formatCode>
                <c:ptCount val="7"/>
                <c:pt idx="0">
                  <c:v>5</c:v>
                </c:pt>
                <c:pt idx="1">
                  <c:v>5</c:v>
                </c:pt>
                <c:pt idx="2">
                  <c:v>6</c:v>
                </c:pt>
                <c:pt idx="3">
                  <c:v>7</c:v>
                </c:pt>
                <c:pt idx="4">
                  <c:v>3</c:v>
                </c:pt>
                <c:pt idx="5">
                  <c:v>2</c:v>
                </c:pt>
                <c:pt idx="6">
                  <c:v>2</c:v>
                </c:pt>
              </c:numCache>
            </c:numRef>
          </c:val>
        </c:ser>
        <c:dLbls>
          <c:showLegendKey val="0"/>
          <c:showVal val="0"/>
          <c:showCatName val="0"/>
          <c:showSerName val="0"/>
          <c:showPercent val="0"/>
          <c:showBubbleSize val="0"/>
        </c:dLbls>
        <c:gapWidth val="150"/>
        <c:overlap val="100"/>
        <c:axId val="110116352"/>
        <c:axId val="105525760"/>
      </c:barChart>
      <c:catAx>
        <c:axId val="110116352"/>
        <c:scaling>
          <c:orientation val="minMax"/>
        </c:scaling>
        <c:delete val="0"/>
        <c:axPos val="b"/>
        <c:majorTickMark val="out"/>
        <c:minorTickMark val="none"/>
        <c:tickLblPos val="nextTo"/>
        <c:txPr>
          <a:bodyPr/>
          <a:lstStyle/>
          <a:p>
            <a:pPr>
              <a:defRPr sz="1400"/>
            </a:pPr>
            <a:endParaRPr lang="en-US"/>
          </a:p>
        </c:txPr>
        <c:crossAx val="105525760"/>
        <c:crosses val="autoZero"/>
        <c:auto val="1"/>
        <c:lblAlgn val="ctr"/>
        <c:lblOffset val="100"/>
        <c:noMultiLvlLbl val="0"/>
      </c:catAx>
      <c:valAx>
        <c:axId val="105525760"/>
        <c:scaling>
          <c:orientation val="minMax"/>
          <c:max val="15"/>
          <c:min val="5"/>
        </c:scaling>
        <c:delete val="0"/>
        <c:axPos val="l"/>
        <c:majorGridlines>
          <c:spPr>
            <a:ln>
              <a:noFill/>
            </a:ln>
          </c:spPr>
        </c:majorGridlines>
        <c:numFmt formatCode="General" sourceLinked="1"/>
        <c:majorTickMark val="out"/>
        <c:minorTickMark val="none"/>
        <c:tickLblPos val="nextTo"/>
        <c:txPr>
          <a:bodyPr/>
          <a:lstStyle/>
          <a:p>
            <a:pPr>
              <a:defRPr sz="1400"/>
            </a:pPr>
            <a:endParaRPr lang="en-US"/>
          </a:p>
        </c:txPr>
        <c:crossAx val="110116352"/>
        <c:crosses val="autoZero"/>
        <c:crossBetween val="between"/>
      </c:valAx>
    </c:plotArea>
    <c:legend>
      <c:legendPos val="t"/>
      <c:layout>
        <c:manualLayout>
          <c:xMode val="edge"/>
          <c:yMode val="edge"/>
          <c:x val="0.15804134003497328"/>
          <c:y val="7.7901326009381891E-2"/>
          <c:w val="0.68391720780749721"/>
          <c:h val="5.5794332831881885E-2"/>
        </c:manualLayout>
      </c:layout>
      <c:overlay val="0"/>
      <c:txPr>
        <a:bodyPr/>
        <a:lstStyle/>
        <a:p>
          <a:pPr>
            <a:defRPr sz="1400"/>
          </a:pPr>
          <a:endParaRPr lang="en-US"/>
        </a:p>
      </c:txPr>
    </c:legend>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26640419947507"/>
          <c:y val="0.17218759113444151"/>
          <c:w val="0.81317804024496942"/>
          <c:h val="0.61923993875765526"/>
        </c:manualLayout>
      </c:layout>
      <c:lineChart>
        <c:grouping val="standard"/>
        <c:varyColors val="0"/>
        <c:ser>
          <c:idx val="1"/>
          <c:order val="0"/>
          <c:tx>
            <c:v>Number of out of school children of primary school age</c:v>
          </c:tx>
          <c:marker>
            <c:symbol val="none"/>
          </c:marker>
          <c:dLbls>
            <c:dLbl>
              <c:idx val="10"/>
              <c:layout>
                <c:manualLayout>
                  <c:x val="-1.6666666666666566E-2"/>
                  <c:y val="4.6296296296296294E-2"/>
                </c:manualLayout>
              </c:layout>
              <c:showLegendKey val="0"/>
              <c:showVal val="1"/>
              <c:showCatName val="0"/>
              <c:showSerName val="0"/>
              <c:showPercent val="0"/>
              <c:showBubbleSize val="0"/>
            </c:dLbl>
            <c:dLbl>
              <c:idx val="11"/>
              <c:layout>
                <c:manualLayout>
                  <c:x val="-1.1111111111111112E-2"/>
                  <c:y val="-5.5555555555555552E-2"/>
                </c:manualLayout>
              </c:layout>
              <c:showLegendKey val="0"/>
              <c:showVal val="1"/>
              <c:showCatName val="0"/>
              <c:showSerName val="0"/>
              <c:showPercent val="0"/>
              <c:showBubbleSize val="0"/>
            </c:dLbl>
            <c:numFmt formatCode="#,##0" sourceLinked="0"/>
            <c:txPr>
              <a:bodyPr/>
              <a:lstStyle/>
              <a:p>
                <a:pPr>
                  <a:defRPr sz="1800"/>
                </a:pPr>
                <a:endParaRPr lang="en-US"/>
              </a:p>
            </c:txPr>
            <c:showLegendKey val="0"/>
            <c:showVal val="0"/>
            <c:showCatName val="0"/>
            <c:showSerName val="0"/>
            <c:showPercent val="0"/>
            <c:showBubbleSize val="0"/>
          </c:dLbls>
          <c:cat>
            <c:numRef>
              <c:f>download!$B$2:$O$2</c:f>
              <c:numCache>
                <c:formatCode>General</c:formatCode>
                <c:ptCount val="14"/>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numCache>
            </c:numRef>
          </c:cat>
          <c:val>
            <c:numRef>
              <c:f>download!$B$3:$O$3</c:f>
              <c:numCache>
                <c:formatCode>General</c:formatCode>
                <c:ptCount val="14"/>
                <c:pt idx="0">
                  <c:v>1188707</c:v>
                </c:pt>
                <c:pt idx="1">
                  <c:v>1197300</c:v>
                </c:pt>
                <c:pt idx="2">
                  <c:v>1207757</c:v>
                </c:pt>
                <c:pt idx="3">
                  <c:v>1243262</c:v>
                </c:pt>
                <c:pt idx="4">
                  <c:v>1251474</c:v>
                </c:pt>
                <c:pt idx="5">
                  <c:v>1229201</c:v>
                </c:pt>
                <c:pt idx="6">
                  <c:v>1177397</c:v>
                </c:pt>
                <c:pt idx="7">
                  <c:v>1128686</c:v>
                </c:pt>
                <c:pt idx="8">
                  <c:v>1039612</c:v>
                </c:pt>
                <c:pt idx="9">
                  <c:v>927860</c:v>
                </c:pt>
                <c:pt idx="10">
                  <c:v>884687</c:v>
                </c:pt>
                <c:pt idx="11">
                  <c:v>1032931</c:v>
                </c:pt>
                <c:pt idx="12">
                  <c:v>927753</c:v>
                </c:pt>
                <c:pt idx="13">
                  <c:v>917044</c:v>
                </c:pt>
              </c:numCache>
            </c:numRef>
          </c:val>
          <c:smooth val="0"/>
        </c:ser>
        <c:dLbls>
          <c:showLegendKey val="0"/>
          <c:showVal val="0"/>
          <c:showCatName val="0"/>
          <c:showSerName val="0"/>
          <c:showPercent val="0"/>
          <c:showBubbleSize val="0"/>
        </c:dLbls>
        <c:marker val="1"/>
        <c:smooth val="0"/>
        <c:axId val="109890560"/>
        <c:axId val="105528064"/>
      </c:lineChart>
      <c:catAx>
        <c:axId val="109890560"/>
        <c:scaling>
          <c:orientation val="minMax"/>
        </c:scaling>
        <c:delete val="0"/>
        <c:axPos val="b"/>
        <c:numFmt formatCode="General" sourceLinked="1"/>
        <c:majorTickMark val="out"/>
        <c:minorTickMark val="none"/>
        <c:tickLblPos val="nextTo"/>
        <c:txPr>
          <a:bodyPr/>
          <a:lstStyle/>
          <a:p>
            <a:pPr>
              <a:defRPr sz="1800"/>
            </a:pPr>
            <a:endParaRPr lang="en-US"/>
          </a:p>
        </c:txPr>
        <c:crossAx val="105528064"/>
        <c:crosses val="autoZero"/>
        <c:auto val="1"/>
        <c:lblAlgn val="ctr"/>
        <c:lblOffset val="100"/>
        <c:tickLblSkip val="2"/>
        <c:tickMarkSkip val="2"/>
        <c:noMultiLvlLbl val="0"/>
      </c:catAx>
      <c:valAx>
        <c:axId val="105528064"/>
        <c:scaling>
          <c:orientation val="minMax"/>
        </c:scaling>
        <c:delete val="0"/>
        <c:axPos val="l"/>
        <c:majorGridlines>
          <c:spPr>
            <a:ln>
              <a:solidFill>
                <a:schemeClr val="bg1">
                  <a:lumMod val="85000"/>
                </a:schemeClr>
              </a:solidFill>
            </a:ln>
          </c:spPr>
        </c:majorGridlines>
        <c:numFmt formatCode="#,##0" sourceLinked="0"/>
        <c:majorTickMark val="out"/>
        <c:minorTickMark val="none"/>
        <c:tickLblPos val="nextTo"/>
        <c:txPr>
          <a:bodyPr/>
          <a:lstStyle/>
          <a:p>
            <a:pPr>
              <a:defRPr sz="1800"/>
            </a:pPr>
            <a:endParaRPr lang="en-US"/>
          </a:p>
        </c:txPr>
        <c:crossAx val="109890560"/>
        <c:crosses val="autoZero"/>
        <c:crossBetween val="between"/>
      </c:valAx>
    </c:plotArea>
    <c:plotVisOnly val="1"/>
    <c:dispBlanksAs val="gap"/>
    <c:showDLblsOverMax val="0"/>
  </c:chart>
  <c:spPr>
    <a:ln>
      <a:noFill/>
    </a:ln>
  </c:sp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Sheet1!$E$44</c:f>
              <c:strCache>
                <c:ptCount val="1"/>
                <c:pt idx="0">
                  <c:v>out of school</c:v>
                </c:pt>
              </c:strCache>
            </c:strRef>
          </c:tx>
          <c:spPr>
            <a:solidFill>
              <a:schemeClr val="accent1"/>
            </a:solidFill>
          </c:spPr>
          <c:invertIfNegative val="0"/>
          <c:dLbls>
            <c:dLbl>
              <c:idx val="4"/>
              <c:delete val="1"/>
            </c:dLbl>
            <c:dLbl>
              <c:idx val="5"/>
              <c:delete val="1"/>
            </c:dLbl>
            <c:dLbl>
              <c:idx val="6"/>
              <c:delete val="1"/>
            </c:dLbl>
            <c:dLbl>
              <c:idx val="7"/>
              <c:delete val="1"/>
            </c:dLbl>
            <c:txPr>
              <a:bodyPr/>
              <a:lstStyle/>
              <a:p>
                <a:pPr>
                  <a:defRPr sz="1400"/>
                </a:pPr>
                <a:endParaRPr lang="en-US"/>
              </a:p>
            </c:txPr>
            <c:showLegendKey val="0"/>
            <c:showVal val="1"/>
            <c:showCatName val="0"/>
            <c:showSerName val="0"/>
            <c:showPercent val="0"/>
            <c:showBubbleSize val="0"/>
            <c:showLeaderLines val="0"/>
          </c:dLbls>
          <c:cat>
            <c:numRef>
              <c:f>Sheet1!$B$45:$B$52</c:f>
              <c:numCache>
                <c:formatCode>General</c:formatCode>
                <c:ptCount val="8"/>
                <c:pt idx="0">
                  <c:v>6</c:v>
                </c:pt>
                <c:pt idx="1">
                  <c:v>7</c:v>
                </c:pt>
                <c:pt idx="2">
                  <c:v>8</c:v>
                </c:pt>
                <c:pt idx="3">
                  <c:v>9</c:v>
                </c:pt>
                <c:pt idx="4">
                  <c:v>10</c:v>
                </c:pt>
                <c:pt idx="5">
                  <c:v>11</c:v>
                </c:pt>
                <c:pt idx="6">
                  <c:v>12</c:v>
                </c:pt>
                <c:pt idx="7">
                  <c:v>13</c:v>
                </c:pt>
              </c:numCache>
            </c:numRef>
          </c:cat>
          <c:val>
            <c:numRef>
              <c:f>Sheet1!$E$45:$E$52</c:f>
              <c:numCache>
                <c:formatCode>_(* #,##0_);_(* \(#,##0\);_(* "-"??_);_(@_)</c:formatCode>
                <c:ptCount val="8"/>
                <c:pt idx="0">
                  <c:v>9.2212199999999953</c:v>
                </c:pt>
                <c:pt idx="1">
                  <c:v>7.4848099999999942</c:v>
                </c:pt>
                <c:pt idx="2">
                  <c:v>3.4345800000000013</c:v>
                </c:pt>
                <c:pt idx="3">
                  <c:v>4.3987299999999987</c:v>
                </c:pt>
                <c:pt idx="4">
                  <c:v>4.0326899999999926</c:v>
                </c:pt>
                <c:pt idx="5">
                  <c:v>3.9896700000000007</c:v>
                </c:pt>
                <c:pt idx="6">
                  <c:v>3.9798200000000037</c:v>
                </c:pt>
                <c:pt idx="7">
                  <c:v>4.9326500000000104</c:v>
                </c:pt>
              </c:numCache>
            </c:numRef>
          </c:val>
        </c:ser>
        <c:ser>
          <c:idx val="1"/>
          <c:order val="1"/>
          <c:tx>
            <c:strRef>
              <c:f>Sheet1!$D$44</c:f>
              <c:strCache>
                <c:ptCount val="1"/>
                <c:pt idx="0">
                  <c:v>in pre-school</c:v>
                </c:pt>
              </c:strCache>
            </c:strRef>
          </c:tx>
          <c:spPr>
            <a:solidFill>
              <a:schemeClr val="accent1">
                <a:lumMod val="40000"/>
                <a:lumOff val="60000"/>
              </a:schemeClr>
            </a:solidFill>
          </c:spPr>
          <c:invertIfNegative val="0"/>
          <c:dLbls>
            <c:dLbl>
              <c:idx val="2"/>
              <c:layout>
                <c:manualLayout>
                  <c:x val="3.5869201122282392E-3"/>
                  <c:y val="-3.0011167935406612E-2"/>
                </c:manualLayout>
              </c:layout>
              <c:showLegendKey val="0"/>
              <c:showVal val="1"/>
              <c:showCatName val="0"/>
              <c:showSerName val="0"/>
              <c:showPercent val="0"/>
              <c:showBubbleSize val="0"/>
            </c:dLbl>
            <c:dLbl>
              <c:idx val="3"/>
              <c:layout>
                <c:manualLayout>
                  <c:x val="3.5874439461883695E-3"/>
                  <c:y val="-3.0021014710297209E-2"/>
                </c:manualLayout>
              </c:layout>
              <c:showLegendKey val="0"/>
              <c:showVal val="1"/>
              <c:showCatName val="0"/>
              <c:showSerName val="0"/>
              <c:showPercent val="0"/>
              <c:showBubbleSize val="0"/>
            </c:dLbl>
            <c:dLbl>
              <c:idx val="4"/>
              <c:delete val="1"/>
            </c:dLbl>
            <c:dLbl>
              <c:idx val="5"/>
              <c:delete val="1"/>
            </c:dLbl>
            <c:dLbl>
              <c:idx val="6"/>
              <c:delete val="1"/>
            </c:dLbl>
            <c:dLbl>
              <c:idx val="7"/>
              <c:delete val="1"/>
            </c:dLbl>
            <c:txPr>
              <a:bodyPr/>
              <a:lstStyle/>
              <a:p>
                <a:pPr>
                  <a:defRPr sz="1400"/>
                </a:pPr>
                <a:endParaRPr lang="en-US"/>
              </a:p>
            </c:txPr>
            <c:showLegendKey val="0"/>
            <c:showVal val="1"/>
            <c:showCatName val="0"/>
            <c:showSerName val="0"/>
            <c:showPercent val="0"/>
            <c:showBubbleSize val="0"/>
            <c:showLeaderLines val="0"/>
          </c:dLbls>
          <c:val>
            <c:numRef>
              <c:f>Sheet1!$D$45:$D$52</c:f>
              <c:numCache>
                <c:formatCode>0</c:formatCode>
                <c:ptCount val="8"/>
                <c:pt idx="0">
                  <c:v>28.157440000000001</c:v>
                </c:pt>
                <c:pt idx="1">
                  <c:v>10.90723</c:v>
                </c:pt>
                <c:pt idx="2">
                  <c:v>5.8679399999999537</c:v>
                </c:pt>
                <c:pt idx="3">
                  <c:v>2.1980599999999977</c:v>
                </c:pt>
                <c:pt idx="4">
                  <c:v>0.54653000000000007</c:v>
                </c:pt>
                <c:pt idx="5">
                  <c:v>0.26369000000000004</c:v>
                </c:pt>
                <c:pt idx="6">
                  <c:v>0</c:v>
                </c:pt>
                <c:pt idx="7">
                  <c:v>0</c:v>
                </c:pt>
              </c:numCache>
            </c:numRef>
          </c:val>
        </c:ser>
        <c:dLbls>
          <c:showLegendKey val="0"/>
          <c:showVal val="0"/>
          <c:showCatName val="0"/>
          <c:showSerName val="0"/>
          <c:showPercent val="0"/>
          <c:showBubbleSize val="0"/>
        </c:dLbls>
        <c:gapWidth val="30"/>
        <c:overlap val="100"/>
        <c:axId val="109908480"/>
        <c:axId val="108356736"/>
      </c:barChart>
      <c:catAx>
        <c:axId val="109908480"/>
        <c:scaling>
          <c:orientation val="minMax"/>
        </c:scaling>
        <c:delete val="0"/>
        <c:axPos val="b"/>
        <c:numFmt formatCode="General" sourceLinked="1"/>
        <c:majorTickMark val="out"/>
        <c:minorTickMark val="none"/>
        <c:tickLblPos val="nextTo"/>
        <c:txPr>
          <a:bodyPr/>
          <a:lstStyle/>
          <a:p>
            <a:pPr>
              <a:defRPr sz="1400"/>
            </a:pPr>
            <a:endParaRPr lang="en-US"/>
          </a:p>
        </c:txPr>
        <c:crossAx val="108356736"/>
        <c:crosses val="autoZero"/>
        <c:auto val="1"/>
        <c:lblAlgn val="ctr"/>
        <c:lblOffset val="100"/>
        <c:noMultiLvlLbl val="0"/>
      </c:catAx>
      <c:valAx>
        <c:axId val="108356736"/>
        <c:scaling>
          <c:orientation val="minMax"/>
          <c:max val="100"/>
          <c:min val="0"/>
        </c:scaling>
        <c:delete val="0"/>
        <c:axPos val="l"/>
        <c:majorGridlines>
          <c:spPr>
            <a:ln>
              <a:solidFill>
                <a:schemeClr val="bg1">
                  <a:lumMod val="85000"/>
                </a:schemeClr>
              </a:solidFill>
            </a:ln>
          </c:spPr>
        </c:majorGridlines>
        <c:numFmt formatCode="_(* #,##0_);_(* \(#,##0\);_(* &quot;-&quot;??_);_(@_)" sourceLinked="1"/>
        <c:majorTickMark val="out"/>
        <c:minorTickMark val="none"/>
        <c:tickLblPos val="nextTo"/>
        <c:txPr>
          <a:bodyPr/>
          <a:lstStyle/>
          <a:p>
            <a:pPr>
              <a:defRPr sz="1400"/>
            </a:pPr>
            <a:endParaRPr lang="en-US"/>
          </a:p>
        </c:txPr>
        <c:crossAx val="109908480"/>
        <c:crosses val="autoZero"/>
        <c:crossBetween val="between"/>
        <c:majorUnit val="25"/>
      </c:valAx>
    </c:plotArea>
    <c:legend>
      <c:legendPos val="r"/>
      <c:layout>
        <c:manualLayout>
          <c:xMode val="edge"/>
          <c:yMode val="edge"/>
          <c:x val="0.61606393268768533"/>
          <c:y val="0.2866531787693205"/>
          <c:w val="0.3312335016418913"/>
          <c:h val="0.17936633790770168"/>
        </c:manualLayout>
      </c:layout>
      <c:overlay val="1"/>
      <c:txPr>
        <a:bodyPr/>
        <a:lstStyle/>
        <a:p>
          <a:pPr>
            <a:defRPr sz="1400"/>
          </a:pPr>
          <a:endParaRPr lang="en-US"/>
        </a:p>
      </c:txPr>
    </c:legend>
    <c:plotVisOnly val="1"/>
    <c:dispBlanksAs val="gap"/>
    <c:showDLblsOverMax val="0"/>
  </c:chart>
  <c:txPr>
    <a:bodyPr/>
    <a:lstStyle/>
    <a:p>
      <a:pPr>
        <a:defRPr sz="7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invertIfNegative val="0"/>
          <c:dLbls>
            <c:dLbl>
              <c:idx val="0"/>
              <c:layout>
                <c:manualLayout>
                  <c:x val="-2.907350315875123E-17"/>
                  <c:y val="-2.2045144687070535E-2"/>
                </c:manualLayout>
              </c:layout>
              <c:dLblPos val="outEnd"/>
              <c:showLegendKey val="0"/>
              <c:showVal val="1"/>
              <c:showCatName val="0"/>
              <c:showSerName val="0"/>
              <c:showPercent val="0"/>
              <c:showBubbleSize val="0"/>
            </c:dLbl>
            <c:dLbl>
              <c:idx val="1"/>
              <c:layout>
                <c:manualLayout>
                  <c:x val="1.5858457646367632E-3"/>
                  <c:y val="-4.7239595758008401E-2"/>
                </c:manualLayout>
              </c:layout>
              <c:dLblPos val="outEnd"/>
              <c:showLegendKey val="0"/>
              <c:showVal val="1"/>
              <c:showCatName val="0"/>
              <c:showSerName val="0"/>
              <c:showPercent val="0"/>
              <c:showBubbleSize val="0"/>
            </c:dLbl>
            <c:dLbl>
              <c:idx val="2"/>
              <c:layout>
                <c:manualLayout>
                  <c:x val="4.7575372939101732E-3"/>
                  <c:y val="-2.2045144687070535E-2"/>
                </c:manualLayout>
              </c:layout>
              <c:dLblPos val="outEnd"/>
              <c:showLegendKey val="0"/>
              <c:showVal val="1"/>
              <c:showCatName val="0"/>
              <c:showSerName val="0"/>
              <c:showPercent val="0"/>
              <c:showBubbleSize val="0"/>
            </c:dLbl>
            <c:dLbl>
              <c:idx val="3"/>
              <c:layout>
                <c:manualLayout>
                  <c:x val="0"/>
                  <c:y val="-3.1493063838672251E-2"/>
                </c:manualLayout>
              </c:layout>
              <c:dLblPos val="outEnd"/>
              <c:showLegendKey val="0"/>
              <c:showVal val="1"/>
              <c:showCatName val="0"/>
              <c:showSerName val="0"/>
              <c:showPercent val="0"/>
              <c:showBubbleSize val="0"/>
            </c:dLbl>
            <c:txPr>
              <a:bodyPr/>
              <a:lstStyle/>
              <a:p>
                <a:pPr>
                  <a:defRPr sz="1800" b="1"/>
                </a:pPr>
                <a:endParaRPr lang="en-US"/>
              </a:p>
            </c:txPr>
            <c:dLblPos val="outEnd"/>
            <c:showLegendKey val="0"/>
            <c:showVal val="1"/>
            <c:showCatName val="0"/>
            <c:showSerName val="0"/>
            <c:showPercent val="0"/>
            <c:showBubbleSize val="0"/>
            <c:showLeaderLines val="0"/>
          </c:dLbls>
          <c:cat>
            <c:strRef>
              <c:f>'South Asia'!$F$22:$F$25</c:f>
              <c:strCache>
                <c:ptCount val="4"/>
                <c:pt idx="0">
                  <c:v>Banladesh 1990 UIS</c:v>
                </c:pt>
                <c:pt idx="1">
                  <c:v>Bangladesh 2011 DHS</c:v>
                </c:pt>
                <c:pt idx="2">
                  <c:v>DRC 1999 UIS</c:v>
                </c:pt>
                <c:pt idx="3">
                  <c:v>DRC 2010 MICS</c:v>
                </c:pt>
              </c:strCache>
            </c:strRef>
          </c:cat>
          <c:val>
            <c:numRef>
              <c:f>'South Asia'!$G$22:$G$25</c:f>
              <c:numCache>
                <c:formatCode>0.0</c:formatCode>
                <c:ptCount val="4"/>
                <c:pt idx="0">
                  <c:v>27.347439999999924</c:v>
                </c:pt>
                <c:pt idx="1">
                  <c:v>15.406320000000001</c:v>
                </c:pt>
                <c:pt idx="2">
                  <c:v>66.930000000000007</c:v>
                </c:pt>
                <c:pt idx="3">
                  <c:v>25.637930000000072</c:v>
                </c:pt>
              </c:numCache>
            </c:numRef>
          </c:val>
        </c:ser>
        <c:dLbls>
          <c:showLegendKey val="0"/>
          <c:showVal val="0"/>
          <c:showCatName val="0"/>
          <c:showSerName val="0"/>
          <c:showPercent val="0"/>
          <c:showBubbleSize val="0"/>
        </c:dLbls>
        <c:gapWidth val="150"/>
        <c:axId val="110051328"/>
        <c:axId val="108360192"/>
      </c:barChart>
      <c:catAx>
        <c:axId val="110051328"/>
        <c:scaling>
          <c:orientation val="minMax"/>
        </c:scaling>
        <c:delete val="0"/>
        <c:axPos val="b"/>
        <c:majorTickMark val="out"/>
        <c:minorTickMark val="none"/>
        <c:tickLblPos val="nextTo"/>
        <c:txPr>
          <a:bodyPr/>
          <a:lstStyle/>
          <a:p>
            <a:pPr>
              <a:defRPr sz="1400"/>
            </a:pPr>
            <a:endParaRPr lang="en-US"/>
          </a:p>
        </c:txPr>
        <c:crossAx val="108360192"/>
        <c:crosses val="autoZero"/>
        <c:auto val="1"/>
        <c:lblAlgn val="ctr"/>
        <c:lblOffset val="100"/>
        <c:noMultiLvlLbl val="0"/>
      </c:catAx>
      <c:valAx>
        <c:axId val="108360192"/>
        <c:scaling>
          <c:orientation val="minMax"/>
        </c:scaling>
        <c:delete val="0"/>
        <c:axPos val="l"/>
        <c:majorGridlines>
          <c:spPr>
            <a:ln>
              <a:solidFill>
                <a:schemeClr val="bg1">
                  <a:lumMod val="85000"/>
                </a:schemeClr>
              </a:solidFill>
            </a:ln>
          </c:spPr>
        </c:majorGridlines>
        <c:numFmt formatCode="0.0" sourceLinked="1"/>
        <c:majorTickMark val="out"/>
        <c:minorTickMark val="none"/>
        <c:tickLblPos val="nextTo"/>
        <c:txPr>
          <a:bodyPr/>
          <a:lstStyle/>
          <a:p>
            <a:pPr>
              <a:defRPr sz="1400"/>
            </a:pPr>
            <a:endParaRPr lang="en-US"/>
          </a:p>
        </c:txPr>
        <c:crossAx val="110051328"/>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807336761436729E-2"/>
          <c:y val="0.15836261259607831"/>
          <c:w val="0.9312713840092337"/>
          <c:h val="0.67543316913454265"/>
        </c:manualLayout>
      </c:layout>
      <c:barChart>
        <c:barDir val="col"/>
        <c:grouping val="clustered"/>
        <c:varyColors val="0"/>
        <c:ser>
          <c:idx val="0"/>
          <c:order val="0"/>
          <c:tx>
            <c:strRef>
              <c:f>'Figure 4.2'!$D$2</c:f>
              <c:strCache>
                <c:ptCount val="1"/>
                <c:pt idx="0">
                  <c:v>Ages 7-14</c:v>
                </c:pt>
              </c:strCache>
            </c:strRef>
          </c:tx>
          <c:invertIfNegative val="0"/>
          <c:dLbls>
            <c:txPr>
              <a:bodyPr/>
              <a:lstStyle/>
              <a:p>
                <a:pPr>
                  <a:defRPr sz="1800" b="1"/>
                </a:pPr>
                <a:endParaRPr lang="en-US"/>
              </a:p>
            </c:txPr>
            <c:showLegendKey val="0"/>
            <c:showVal val="1"/>
            <c:showCatName val="0"/>
            <c:showSerName val="0"/>
            <c:showPercent val="0"/>
            <c:showBubbleSize val="0"/>
            <c:showLeaderLines val="0"/>
          </c:dLbls>
          <c:cat>
            <c:strRef>
              <c:f>'Figure 4.2'!$C$3:$C$6</c:f>
              <c:strCache>
                <c:ptCount val="4"/>
                <c:pt idx="0">
                  <c:v>Ghana, DHS 2008</c:v>
                </c:pt>
                <c:pt idx="1">
                  <c:v>Congo (DRC), MICS 2010</c:v>
                </c:pt>
                <c:pt idx="2">
                  <c:v>Sudan, South, IPUMS Census 2008</c:v>
                </c:pt>
                <c:pt idx="3">
                  <c:v>Kenya, DHS 2009</c:v>
                </c:pt>
              </c:strCache>
            </c:strRef>
          </c:cat>
          <c:val>
            <c:numRef>
              <c:f>'Figure 4.2'!$D$3:$D$6</c:f>
              <c:numCache>
                <c:formatCode>0.0</c:formatCode>
                <c:ptCount val="4"/>
                <c:pt idx="0">
                  <c:v>16.008709999999976</c:v>
                </c:pt>
                <c:pt idx="1">
                  <c:v>20.39724</c:v>
                </c:pt>
                <c:pt idx="2">
                  <c:v>66.24539</c:v>
                </c:pt>
                <c:pt idx="3">
                  <c:v>7.766051</c:v>
                </c:pt>
              </c:numCache>
            </c:numRef>
          </c:val>
        </c:ser>
        <c:ser>
          <c:idx val="1"/>
          <c:order val="1"/>
          <c:tx>
            <c:strRef>
              <c:f>'Figure 4.2'!$E$2</c:f>
              <c:strCache>
                <c:ptCount val="1"/>
                <c:pt idx="0">
                  <c:v>Official primary ages</c:v>
                </c:pt>
              </c:strCache>
            </c:strRef>
          </c:tx>
          <c:invertIfNegative val="0"/>
          <c:dLbls>
            <c:txPr>
              <a:bodyPr/>
              <a:lstStyle/>
              <a:p>
                <a:pPr>
                  <a:defRPr sz="1800" b="1"/>
                </a:pPr>
                <a:endParaRPr lang="en-US"/>
              </a:p>
            </c:txPr>
            <c:showLegendKey val="0"/>
            <c:showVal val="1"/>
            <c:showCatName val="0"/>
            <c:showSerName val="0"/>
            <c:showPercent val="0"/>
            <c:showBubbleSize val="0"/>
            <c:showLeaderLines val="0"/>
          </c:dLbls>
          <c:cat>
            <c:strRef>
              <c:f>'Figure 4.2'!$C$3:$C$6</c:f>
              <c:strCache>
                <c:ptCount val="4"/>
                <c:pt idx="0">
                  <c:v>Ghana, DHS 2008</c:v>
                </c:pt>
                <c:pt idx="1">
                  <c:v>Congo (DRC), MICS 2010</c:v>
                </c:pt>
                <c:pt idx="2">
                  <c:v>Sudan, South, IPUMS Census 2008</c:v>
                </c:pt>
                <c:pt idx="3">
                  <c:v>Kenya, DHS 2009</c:v>
                </c:pt>
              </c:strCache>
            </c:strRef>
          </c:cat>
          <c:val>
            <c:numRef>
              <c:f>'Figure 4.2'!$E$3:$E$6</c:f>
              <c:numCache>
                <c:formatCode>0.0</c:formatCode>
                <c:ptCount val="4"/>
                <c:pt idx="0">
                  <c:v>24.375539999999976</c:v>
                </c:pt>
                <c:pt idx="1">
                  <c:v>25.637930000000019</c:v>
                </c:pt>
                <c:pt idx="2">
                  <c:v>71.692349999999948</c:v>
                </c:pt>
                <c:pt idx="3">
                  <c:v>13.40507</c:v>
                </c:pt>
              </c:numCache>
            </c:numRef>
          </c:val>
        </c:ser>
        <c:dLbls>
          <c:showLegendKey val="0"/>
          <c:showVal val="1"/>
          <c:showCatName val="0"/>
          <c:showSerName val="0"/>
          <c:showPercent val="0"/>
          <c:showBubbleSize val="0"/>
        </c:dLbls>
        <c:gapWidth val="150"/>
        <c:axId val="110249472"/>
        <c:axId val="108362496"/>
      </c:barChart>
      <c:catAx>
        <c:axId val="110249472"/>
        <c:scaling>
          <c:orientation val="minMax"/>
        </c:scaling>
        <c:delete val="0"/>
        <c:axPos val="b"/>
        <c:majorTickMark val="out"/>
        <c:minorTickMark val="none"/>
        <c:tickLblPos val="nextTo"/>
        <c:txPr>
          <a:bodyPr/>
          <a:lstStyle/>
          <a:p>
            <a:pPr>
              <a:defRPr sz="1400"/>
            </a:pPr>
            <a:endParaRPr lang="en-US"/>
          </a:p>
        </c:txPr>
        <c:crossAx val="108362496"/>
        <c:crosses val="autoZero"/>
        <c:auto val="1"/>
        <c:lblAlgn val="ctr"/>
        <c:lblOffset val="100"/>
        <c:noMultiLvlLbl val="0"/>
      </c:catAx>
      <c:valAx>
        <c:axId val="108362496"/>
        <c:scaling>
          <c:orientation val="minMax"/>
        </c:scaling>
        <c:delete val="0"/>
        <c:axPos val="l"/>
        <c:majorGridlines>
          <c:spPr>
            <a:ln>
              <a:solidFill>
                <a:schemeClr val="bg1">
                  <a:lumMod val="85000"/>
                </a:schemeClr>
              </a:solidFill>
            </a:ln>
          </c:spPr>
        </c:majorGridlines>
        <c:numFmt formatCode="0" sourceLinked="0"/>
        <c:majorTickMark val="out"/>
        <c:minorTickMark val="none"/>
        <c:tickLblPos val="nextTo"/>
        <c:txPr>
          <a:bodyPr/>
          <a:lstStyle/>
          <a:p>
            <a:pPr>
              <a:defRPr sz="1400"/>
            </a:pPr>
            <a:endParaRPr lang="en-US"/>
          </a:p>
        </c:txPr>
        <c:crossAx val="110249472"/>
        <c:crosses val="autoZero"/>
        <c:crossBetween val="between"/>
      </c:valAx>
    </c:plotArea>
    <c:legend>
      <c:legendPos val="t"/>
      <c:layout/>
      <c:overlay val="0"/>
      <c:txPr>
        <a:bodyPr/>
        <a:lstStyle/>
        <a:p>
          <a:pPr>
            <a:defRPr sz="1400"/>
          </a:pPr>
          <a:endParaRPr lang="en-US"/>
        </a:p>
      </c:txPr>
    </c:legend>
    <c:plotVisOnly val="1"/>
    <c:dispBlanksAs val="gap"/>
    <c:showDLblsOverMax val="0"/>
  </c:chart>
  <c:txPr>
    <a:bodyPr/>
    <a:lstStyle/>
    <a:p>
      <a:pPr>
        <a:defRPr sz="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0.01753</cdr:x>
      <cdr:y>0.89178</cdr:y>
    </cdr:from>
    <cdr:to>
      <cdr:x>1</cdr:x>
      <cdr:y>1</cdr:y>
    </cdr:to>
    <cdr:sp macro="" textlink="">
      <cdr:nvSpPr>
        <cdr:cNvPr id="2" name="TextBox 1"/>
        <cdr:cNvSpPr txBox="1"/>
      </cdr:nvSpPr>
      <cdr:spPr>
        <a:xfrm xmlns:a="http://schemas.openxmlformats.org/drawingml/2006/main">
          <a:off x="155404" y="4611167"/>
          <a:ext cx="8709651" cy="55955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t>Sources: UIS,</a:t>
          </a:r>
          <a:r>
            <a:rPr lang="en-US" sz="1400" baseline="0" dirty="0"/>
            <a:t> Demographic and Health Surveys (DHS), and Multiple Indicator Cluster Surveys (MICS</a:t>
          </a:r>
          <a:r>
            <a:rPr lang="en-US" sz="1400" baseline="0" dirty="0" smtClean="0"/>
            <a:t>) * ISCED 1 definition of primary</a:t>
          </a:r>
          <a:r>
            <a:rPr lang="en-US" sz="1400" dirty="0" smtClean="0"/>
            <a:t> </a:t>
          </a:r>
        </a:p>
        <a:p xmlns:a="http://schemas.openxmlformats.org/drawingml/2006/main">
          <a:r>
            <a:rPr lang="en-US" sz="1400" baseline="0" dirty="0"/>
            <a:t>	</a:t>
          </a:r>
        </a:p>
        <a:p xmlns:a="http://schemas.openxmlformats.org/drawingml/2006/main">
          <a:endParaRPr lang="en-US" sz="1400" baseline="0" dirty="0"/>
        </a:p>
      </cdr:txBody>
    </cdr:sp>
  </cdr:relSizeAnchor>
</c:userShapes>
</file>

<file path=ppt/drawings/drawing2.xml><?xml version="1.0" encoding="utf-8"?>
<c:userShapes xmlns:c="http://schemas.openxmlformats.org/drawingml/2006/chart">
  <cdr:relSizeAnchor xmlns:cdr="http://schemas.openxmlformats.org/drawingml/2006/chartDrawing">
    <cdr:from>
      <cdr:x>0.58139</cdr:x>
      <cdr:y>0.21313</cdr:y>
    </cdr:from>
    <cdr:to>
      <cdr:x>0.78139</cdr:x>
      <cdr:y>0.30688</cdr:y>
    </cdr:to>
    <cdr:sp macro="" textlink="">
      <cdr:nvSpPr>
        <cdr:cNvPr id="2" name="TextBox 1"/>
        <cdr:cNvSpPr txBox="1"/>
      </cdr:nvSpPr>
      <cdr:spPr>
        <a:xfrm xmlns:a="http://schemas.openxmlformats.org/drawingml/2006/main">
          <a:off x="4978987" y="949555"/>
          <a:ext cx="1712794" cy="41767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b="1" dirty="0"/>
            <a:t>68.2 </a:t>
          </a:r>
          <a:r>
            <a:rPr lang="en-US" sz="1800" b="0" dirty="0" smtClean="0"/>
            <a:t>(UIS)</a:t>
          </a:r>
          <a:endParaRPr lang="en-US" sz="1800" b="0" dirty="0"/>
        </a:p>
      </cdr:txBody>
    </cdr:sp>
  </cdr:relSizeAnchor>
  <cdr:relSizeAnchor xmlns:cdr="http://schemas.openxmlformats.org/drawingml/2006/chartDrawing">
    <cdr:from>
      <cdr:x>0.775</cdr:x>
      <cdr:y>0.59896</cdr:y>
    </cdr:from>
    <cdr:to>
      <cdr:x>0.975</cdr:x>
      <cdr:y>0.93229</cdr:y>
    </cdr:to>
    <cdr:sp macro="" textlink="">
      <cdr:nvSpPr>
        <cdr:cNvPr id="3" name="TextBox 2"/>
        <cdr:cNvSpPr txBox="1"/>
      </cdr:nvSpPr>
      <cdr:spPr>
        <a:xfrm xmlns:a="http://schemas.openxmlformats.org/drawingml/2006/main">
          <a:off x="3543300" y="164306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0.58158</cdr:x>
      <cdr:y>0.11717</cdr:y>
    </cdr:from>
    <cdr:to>
      <cdr:x>0.73992</cdr:x>
      <cdr:y>0.22825</cdr:y>
    </cdr:to>
    <cdr:sp macro="" textlink="">
      <cdr:nvSpPr>
        <cdr:cNvPr id="4" name="TextBox 3"/>
        <cdr:cNvSpPr txBox="1"/>
      </cdr:nvSpPr>
      <cdr:spPr>
        <a:xfrm xmlns:a="http://schemas.openxmlformats.org/drawingml/2006/main">
          <a:off x="4980654" y="522028"/>
          <a:ext cx="1356020" cy="49489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b="1" dirty="0"/>
            <a:t>76.5 </a:t>
          </a:r>
          <a:r>
            <a:rPr lang="en-US" sz="1800" b="0" dirty="0" smtClean="0"/>
            <a:t>(UIS+HHS</a:t>
          </a:r>
          <a:r>
            <a:rPr lang="en-US" sz="1800" b="0" dirty="0"/>
            <a:t>)</a:t>
          </a:r>
        </a:p>
      </cdr:txBody>
    </cdr:sp>
  </cdr:relSizeAnchor>
  <cdr:relSizeAnchor xmlns:cdr="http://schemas.openxmlformats.org/drawingml/2006/chartDrawing">
    <cdr:from>
      <cdr:x>0.78911</cdr:x>
      <cdr:y>0.18229</cdr:y>
    </cdr:from>
    <cdr:to>
      <cdr:x>0.82661</cdr:x>
      <cdr:y>0.23785</cdr:y>
    </cdr:to>
    <cdr:sp macro="" textlink="">
      <cdr:nvSpPr>
        <cdr:cNvPr id="5" name="Rectangle 4"/>
        <cdr:cNvSpPr/>
      </cdr:nvSpPr>
      <cdr:spPr>
        <a:xfrm xmlns:a="http://schemas.openxmlformats.org/drawingml/2006/main">
          <a:off x="6757888" y="812142"/>
          <a:ext cx="321149" cy="247532"/>
        </a:xfrm>
        <a:prstGeom xmlns:a="http://schemas.openxmlformats.org/drawingml/2006/main" prst="rect">
          <a:avLst/>
        </a:prstGeom>
        <a:solidFill xmlns:a="http://schemas.openxmlformats.org/drawingml/2006/main">
          <a:schemeClr val="tx2">
            <a:lumMod val="20000"/>
            <a:lumOff val="80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0.82016</cdr:x>
      <cdr:y>0.16088</cdr:y>
    </cdr:from>
    <cdr:to>
      <cdr:x>0.98585</cdr:x>
      <cdr:y>0.32668</cdr:y>
    </cdr:to>
    <cdr:sp macro="" textlink="">
      <cdr:nvSpPr>
        <cdr:cNvPr id="6" name="TextBox 11"/>
        <cdr:cNvSpPr txBox="1"/>
      </cdr:nvSpPr>
      <cdr:spPr>
        <a:xfrm xmlns:a="http://schemas.openxmlformats.org/drawingml/2006/main">
          <a:off x="7023799" y="716756"/>
          <a:ext cx="1418978" cy="738664"/>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1400" dirty="0"/>
            <a:t>India, difference </a:t>
          </a:r>
        </a:p>
        <a:p xmlns:a="http://schemas.openxmlformats.org/drawingml/2006/main">
          <a:r>
            <a:rPr lang="en-US" sz="1400" dirty="0"/>
            <a:t>between HHS </a:t>
          </a:r>
        </a:p>
        <a:p xmlns:a="http://schemas.openxmlformats.org/drawingml/2006/main">
          <a:r>
            <a:rPr lang="en-US" sz="1400" dirty="0"/>
            <a:t>and admin</a:t>
          </a:r>
        </a:p>
      </cdr:txBody>
    </cdr:sp>
  </cdr:relSizeAnchor>
</c:userShapes>
</file>

<file path=ppt/drawings/drawing3.xml><?xml version="1.0" encoding="utf-8"?>
<c:userShapes xmlns:c="http://schemas.openxmlformats.org/drawingml/2006/chart">
  <cdr:relSizeAnchor xmlns:cdr="http://schemas.openxmlformats.org/drawingml/2006/chartDrawing">
    <cdr:from>
      <cdr:x>0.04167</cdr:x>
      <cdr:y>0.92882</cdr:y>
    </cdr:from>
    <cdr:to>
      <cdr:x>0.24167</cdr:x>
      <cdr:y>1</cdr:y>
    </cdr:to>
    <cdr:sp macro="" textlink="">
      <cdr:nvSpPr>
        <cdr:cNvPr id="2" name="TextBox 1"/>
        <cdr:cNvSpPr txBox="1"/>
      </cdr:nvSpPr>
      <cdr:spPr>
        <a:xfrm xmlns:a="http://schemas.openxmlformats.org/drawingml/2006/main">
          <a:off x="190500" y="2547938"/>
          <a:ext cx="914400" cy="19526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a:t>Source: UNESCO International Bureau of Education (IBE)</a:t>
          </a:r>
        </a:p>
      </cdr:txBody>
    </cdr:sp>
  </cdr:relSizeAnchor>
  <cdr:relSizeAnchor xmlns:cdr="http://schemas.openxmlformats.org/drawingml/2006/chartDrawing">
    <cdr:from>
      <cdr:x>0</cdr:x>
      <cdr:y>0.36952</cdr:y>
    </cdr:from>
    <cdr:to>
      <cdr:x>0.03979</cdr:x>
      <cdr:y>0.5448</cdr:y>
    </cdr:to>
    <cdr:sp macro="" textlink="">
      <cdr:nvSpPr>
        <cdr:cNvPr id="3" name="TextBox 2"/>
        <cdr:cNvSpPr txBox="1"/>
      </cdr:nvSpPr>
      <cdr:spPr>
        <a:xfrm xmlns:a="http://schemas.openxmlformats.org/drawingml/2006/main">
          <a:off x="0" y="1927745"/>
          <a:ext cx="354842" cy="914400"/>
        </a:xfrm>
        <a:prstGeom xmlns:a="http://schemas.openxmlformats.org/drawingml/2006/main" prst="rect">
          <a:avLst/>
        </a:prstGeom>
      </cdr:spPr>
      <cdr:txBody>
        <a:bodyPr xmlns:a="http://schemas.openxmlformats.org/drawingml/2006/main" vertOverflow="clip" vert="vert270" wrap="none" rtlCol="0"/>
        <a:lstStyle xmlns:a="http://schemas.openxmlformats.org/drawingml/2006/main"/>
        <a:p xmlns:a="http://schemas.openxmlformats.org/drawingml/2006/main">
          <a:r>
            <a:rPr lang="en-US" sz="1400" dirty="0" smtClean="0"/>
            <a:t>Child</a:t>
          </a:r>
          <a:r>
            <a:rPr lang="en-US" sz="1100" dirty="0" smtClean="0"/>
            <a:t> </a:t>
          </a:r>
          <a:r>
            <a:rPr lang="en-US" sz="1400" dirty="0" smtClean="0"/>
            <a:t>age</a:t>
          </a:r>
          <a:endParaRPr lang="en-US" sz="1400" dirty="0"/>
        </a:p>
      </cdr:txBody>
    </cdr:sp>
  </cdr:relSizeAnchor>
</c:userShapes>
</file>

<file path=ppt/drawings/drawing4.xml><?xml version="1.0" encoding="utf-8"?>
<c:userShapes xmlns:c="http://schemas.openxmlformats.org/drawingml/2006/chart">
  <cdr:relSizeAnchor xmlns:cdr="http://schemas.openxmlformats.org/drawingml/2006/chartDrawing">
    <cdr:from>
      <cdr:x>0.71343</cdr:x>
      <cdr:y>0.19407</cdr:y>
    </cdr:from>
    <cdr:to>
      <cdr:x>0.9801</cdr:x>
      <cdr:y>0.51698</cdr:y>
    </cdr:to>
    <cdr:sp macro="" textlink="">
      <cdr:nvSpPr>
        <cdr:cNvPr id="2" name="Rectangle 1"/>
        <cdr:cNvSpPr/>
      </cdr:nvSpPr>
      <cdr:spPr>
        <a:xfrm xmlns:a="http://schemas.openxmlformats.org/drawingml/2006/main">
          <a:off x="5871238" y="975100"/>
          <a:ext cx="2194589" cy="1622442"/>
        </a:xfrm>
        <a:prstGeom xmlns:a="http://schemas.openxmlformats.org/drawingml/2006/main" prst="rect">
          <a:avLst/>
        </a:prstGeom>
        <a:solidFill xmlns:a="http://schemas.openxmlformats.org/drawingml/2006/main">
          <a:srgbClr val="FFFF00">
            <a:alpha val="23000"/>
          </a:srgb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0.15941</cdr:x>
      <cdr:y>0.91493</cdr:y>
    </cdr:from>
    <cdr:to>
      <cdr:x>0.77607</cdr:x>
      <cdr:y>1</cdr:y>
    </cdr:to>
    <cdr:sp macro="" textlink="">
      <cdr:nvSpPr>
        <cdr:cNvPr id="3" name="TextBox 2"/>
        <cdr:cNvSpPr txBox="1"/>
      </cdr:nvSpPr>
      <cdr:spPr>
        <a:xfrm xmlns:a="http://schemas.openxmlformats.org/drawingml/2006/main">
          <a:off x="1311918" y="4597009"/>
          <a:ext cx="5074866" cy="42742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i="0" dirty="0"/>
            <a:t>Source: UIS</a:t>
          </a:r>
          <a:r>
            <a:rPr lang="en-US" sz="1400" i="0" baseline="0" dirty="0"/>
            <a:t> Data Centre (accessed 2/2/2014)</a:t>
          </a:r>
          <a:endParaRPr lang="en-US" sz="1400" i="0" dirty="0"/>
        </a:p>
      </cdr:txBody>
    </cdr:sp>
  </cdr:relSizeAnchor>
  <cdr:relSizeAnchor xmlns:cdr="http://schemas.openxmlformats.org/drawingml/2006/chartDrawing">
    <cdr:from>
      <cdr:x>0.85539</cdr:x>
      <cdr:y>0.42177</cdr:y>
    </cdr:from>
    <cdr:to>
      <cdr:x>0.94825</cdr:x>
      <cdr:y>0.49239</cdr:y>
    </cdr:to>
    <cdr:sp macro="" textlink="">
      <cdr:nvSpPr>
        <cdr:cNvPr id="4" name="TextBox 3"/>
        <cdr:cNvSpPr txBox="1"/>
      </cdr:nvSpPr>
      <cdr:spPr>
        <a:xfrm xmlns:a="http://schemas.openxmlformats.org/drawingml/2006/main">
          <a:off x="7039483" y="2119147"/>
          <a:ext cx="764275" cy="35484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smtClean="0"/>
            <a:t>(2009)</a:t>
          </a:r>
          <a:endParaRPr lang="en-US" sz="14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650" tIns="45825" rIns="91650" bIns="45825"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970338" y="0"/>
            <a:ext cx="3038475" cy="463550"/>
          </a:xfrm>
          <a:prstGeom prst="rect">
            <a:avLst/>
          </a:prstGeom>
        </p:spPr>
        <p:txBody>
          <a:bodyPr vert="horz" lIns="91650" tIns="45825" rIns="91650" bIns="45825" rtlCol="0"/>
          <a:lstStyle>
            <a:lvl1pPr algn="r">
              <a:defRPr sz="1200">
                <a:latin typeface="Arial" charset="0"/>
              </a:defRPr>
            </a:lvl1pPr>
          </a:lstStyle>
          <a:p>
            <a:pPr>
              <a:defRPr/>
            </a:pPr>
            <a:fld id="{3D3BC87C-9246-4AFD-9C0D-3EE9E2D2D8F5}" type="datetimeFigureOut">
              <a:rPr lang="en-US"/>
              <a:pPr>
                <a:defRPr/>
              </a:pPr>
              <a:t>3/24/2014</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1650" tIns="45825" rIns="91650" bIns="45825" rtlCol="0" anchor="ctr"/>
          <a:lstStyle/>
          <a:p>
            <a:pPr lvl="0"/>
            <a:endParaRPr lang="en-US" noProof="0" dirty="0"/>
          </a:p>
        </p:txBody>
      </p:sp>
      <p:sp>
        <p:nvSpPr>
          <p:cNvPr id="5" name="Notes Placeholder 4"/>
          <p:cNvSpPr>
            <a:spLocks noGrp="1"/>
          </p:cNvSpPr>
          <p:nvPr>
            <p:ph type="body" sz="quarter" idx="3"/>
          </p:nvPr>
        </p:nvSpPr>
        <p:spPr>
          <a:xfrm>
            <a:off x="701675" y="4416425"/>
            <a:ext cx="5607050" cy="4181475"/>
          </a:xfrm>
          <a:prstGeom prst="rect">
            <a:avLst/>
          </a:prstGeom>
        </p:spPr>
        <p:txBody>
          <a:bodyPr vert="horz" lIns="91650" tIns="45825" rIns="91650" bIns="45825"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31263"/>
            <a:ext cx="3038475" cy="463550"/>
          </a:xfrm>
          <a:prstGeom prst="rect">
            <a:avLst/>
          </a:prstGeom>
        </p:spPr>
        <p:txBody>
          <a:bodyPr vert="horz" lIns="91650" tIns="45825" rIns="91650" bIns="45825"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970338" y="8831263"/>
            <a:ext cx="3038475" cy="463550"/>
          </a:xfrm>
          <a:prstGeom prst="rect">
            <a:avLst/>
          </a:prstGeom>
        </p:spPr>
        <p:txBody>
          <a:bodyPr vert="horz" lIns="91650" tIns="45825" rIns="91650" bIns="45825" rtlCol="0" anchor="b"/>
          <a:lstStyle>
            <a:lvl1pPr algn="r">
              <a:defRPr sz="1200">
                <a:latin typeface="Arial" charset="0"/>
              </a:defRPr>
            </a:lvl1pPr>
          </a:lstStyle>
          <a:p>
            <a:pPr>
              <a:defRPr/>
            </a:pPr>
            <a:fld id="{1625AE7D-2ABF-4AF7-8215-38EBA036397F}" type="slidenum">
              <a:rPr lang="en-US"/>
              <a:pPr>
                <a:defRPr/>
              </a:pPr>
              <a:t>‹#›</a:t>
            </a:fld>
            <a:endParaRPr lang="en-US" dirty="0"/>
          </a:p>
        </p:txBody>
      </p:sp>
    </p:spTree>
    <p:extLst>
      <p:ext uri="{BB962C8B-B14F-4D97-AF65-F5344CB8AC3E}">
        <p14:creationId xmlns:p14="http://schemas.microsoft.com/office/powerpoint/2010/main" val="20581861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xfrm>
            <a:off x="1588" y="4416425"/>
            <a:ext cx="7007225"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fld id="{7D47D669-52F0-4963-8454-4E7B7877850E}" type="slidenum">
              <a:rPr lang="en-US" altLang="en-US" smtClean="0"/>
              <a:pPr eaLnBrk="1" hangingPunct="1"/>
              <a:t>1</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All else equal, household surveys can expect to be neutral in distinction between formal and non-formal schooling because household heads may not be aware of this distinction. “Drawing from a 2005 survey of households in two urban slum neighborhoods and two urban non-slum neighborhoods of Nairobi, APHRC shows that among enrolled 5-19 year-olds, 39% of those in the slum neighborhoods and 19% in non-slum neighborhoods were enrolled in ‘private schools’…the majority of these private schools were not registered with the Ministry of Education but did follow recommended curriculum and register their students to sit for national examinations (</a:t>
            </a:r>
            <a:r>
              <a:rPr lang="en-US" sz="1200" dirty="0" err="1" smtClean="0"/>
              <a:t>Oketch</a:t>
            </a:r>
            <a:r>
              <a:rPr lang="en-US" sz="1200" dirty="0" smtClean="0"/>
              <a:t> et al, 2008a)</a:t>
            </a:r>
          </a:p>
          <a:p>
            <a:endParaRPr lang="en-US" dirty="0"/>
          </a:p>
        </p:txBody>
      </p:sp>
      <p:sp>
        <p:nvSpPr>
          <p:cNvPr id="4" name="Slide Number Placeholder 3"/>
          <p:cNvSpPr>
            <a:spLocks noGrp="1"/>
          </p:cNvSpPr>
          <p:nvPr>
            <p:ph type="sldNum" sz="quarter" idx="10"/>
          </p:nvPr>
        </p:nvSpPr>
        <p:spPr/>
        <p:txBody>
          <a:bodyPr/>
          <a:lstStyle/>
          <a:p>
            <a:pPr>
              <a:defRPr/>
            </a:pPr>
            <a:fld id="{1625AE7D-2ABF-4AF7-8215-38EBA036397F}" type="slidenum">
              <a:rPr lang="en-US" smtClean="0"/>
              <a:pPr>
                <a:defRPr/>
              </a:pPr>
              <a:t>15</a:t>
            </a:fld>
            <a:endParaRPr lang="en-US" dirty="0"/>
          </a:p>
        </p:txBody>
      </p:sp>
    </p:spTree>
    <p:extLst>
      <p:ext uri="{BB962C8B-B14F-4D97-AF65-F5344CB8AC3E}">
        <p14:creationId xmlns:p14="http://schemas.microsoft.com/office/powerpoint/2010/main" val="3168935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According to HHS, of 37% of 6 year olds “out of school” almost 2/3 were in pre-primary…If children attending preschool were to be counted as in-school rather than out-of-school, Kenya’s out of school rate would decline from 13% to 5.5% for 6-11 year-olds (DHS, 2009).</a:t>
            </a:r>
          </a:p>
          <a:p>
            <a:endParaRPr lang="en-US" dirty="0"/>
          </a:p>
        </p:txBody>
      </p:sp>
      <p:sp>
        <p:nvSpPr>
          <p:cNvPr id="4" name="Slide Number Placeholder 3"/>
          <p:cNvSpPr>
            <a:spLocks noGrp="1"/>
          </p:cNvSpPr>
          <p:nvPr>
            <p:ph type="sldNum" sz="quarter" idx="10"/>
          </p:nvPr>
        </p:nvSpPr>
        <p:spPr/>
        <p:txBody>
          <a:bodyPr/>
          <a:lstStyle/>
          <a:p>
            <a:pPr>
              <a:defRPr/>
            </a:pPr>
            <a:fld id="{1625AE7D-2ABF-4AF7-8215-38EBA036397F}" type="slidenum">
              <a:rPr lang="en-US" smtClean="0"/>
              <a:pPr>
                <a:defRPr/>
              </a:pPr>
              <a:t>16</a:t>
            </a:fld>
            <a:endParaRPr lang="en-US" dirty="0"/>
          </a:p>
        </p:txBody>
      </p:sp>
    </p:spTree>
    <p:extLst>
      <p:ext uri="{BB962C8B-B14F-4D97-AF65-F5344CB8AC3E}">
        <p14:creationId xmlns:p14="http://schemas.microsoft.com/office/powerpoint/2010/main" val="3552279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Where data are not current,</a:t>
            </a:r>
            <a:r>
              <a:rPr lang="en-US" baseline="0" dirty="0" smtClean="0"/>
              <a:t> household surveys may be used to “plug in the gaps”</a:t>
            </a:r>
            <a:endParaRPr lang="en-US" dirty="0" smtClean="0"/>
          </a:p>
          <a:p>
            <a:pPr marL="171450" indent="-171450">
              <a:buFont typeface="Arial" panose="020B0604020202020204" pitchFamily="34" charset="0"/>
              <a:buChar char="•"/>
            </a:pPr>
            <a:r>
              <a:rPr lang="en-US" dirty="0" smtClean="0"/>
              <a:t>“Notwithstanding the differences in the data collection and calculation methods between administrative and survey sources, it is plausible that access to education may have substantially improved in these two countries over the years since the UIS data were collected. As the violent conflict in DRC has gradually reduced with the signing of peace accords in 2003 and other efforts, we would expect to see an increase in the scope and reach of the education system, with increasing enrollments particularly at the primary level. In Bangladesh, a number of active non-formal education providers have made it possible for many poor rural children to attend school in their own communities, which would have an effect on overall participation numbers”</a:t>
            </a:r>
          </a:p>
          <a:p>
            <a:endParaRPr lang="en-US" dirty="0"/>
          </a:p>
        </p:txBody>
      </p:sp>
      <p:sp>
        <p:nvSpPr>
          <p:cNvPr id="4" name="Slide Number Placeholder 3"/>
          <p:cNvSpPr>
            <a:spLocks noGrp="1"/>
          </p:cNvSpPr>
          <p:nvPr>
            <p:ph type="sldNum" sz="quarter" idx="10"/>
          </p:nvPr>
        </p:nvSpPr>
        <p:spPr/>
        <p:txBody>
          <a:bodyPr/>
          <a:lstStyle/>
          <a:p>
            <a:pPr>
              <a:defRPr/>
            </a:pPr>
            <a:fld id="{1625AE7D-2ABF-4AF7-8215-38EBA036397F}" type="slidenum">
              <a:rPr lang="en-US" smtClean="0"/>
              <a:pPr>
                <a:defRPr/>
              </a:pPr>
              <a:t>18</a:t>
            </a:fld>
            <a:endParaRPr lang="en-US" dirty="0"/>
          </a:p>
        </p:txBody>
      </p:sp>
    </p:spTree>
    <p:extLst>
      <p:ext uri="{BB962C8B-B14F-4D97-AF65-F5344CB8AC3E}">
        <p14:creationId xmlns:p14="http://schemas.microsoft.com/office/powerpoint/2010/main" val="3200503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Do Nigeria and Pakistan truly have the greatest number of children out of school? Household surveys have advantage in measuring school</a:t>
            </a:r>
            <a:r>
              <a:rPr lang="en-US" baseline="0" dirty="0" smtClean="0"/>
              <a:t> participation ‘regardless’ of type (non-formal, unrecognized private schools, etc.) of school.</a:t>
            </a:r>
          </a:p>
          <a:p>
            <a:pPr marL="171450" indent="-171450">
              <a:buFont typeface="Arial" panose="020B0604020202020204" pitchFamily="34" charset="0"/>
              <a:buChar char="•"/>
            </a:pPr>
            <a:r>
              <a:rPr lang="en-US" baseline="0" dirty="0" smtClean="0"/>
              <a:t>While a ‘standardized’ age group used to measure school exclusion would gloss over cross-country differences in schooling levels, it could serve as a less opaque reference group than ‘primary’ durations that may range from 5-8 years.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1625AE7D-2ABF-4AF7-8215-38EBA036397F}" type="slidenum">
              <a:rPr lang="en-US" smtClean="0"/>
              <a:pPr>
                <a:defRPr/>
              </a:pPr>
              <a:t>19</a:t>
            </a:fld>
            <a:endParaRPr lang="en-US" dirty="0"/>
          </a:p>
        </p:txBody>
      </p:sp>
    </p:spTree>
    <p:extLst>
      <p:ext uri="{BB962C8B-B14F-4D97-AF65-F5344CB8AC3E}">
        <p14:creationId xmlns:p14="http://schemas.microsoft.com/office/powerpoint/2010/main" val="3028356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2005 UIS-UNICEF report represented</a:t>
            </a:r>
            <a:r>
              <a:rPr lang="en-US" baseline="0" dirty="0" smtClean="0"/>
              <a:t> an in-depth and frank discussion of issues surrounding data quality, variability and other issues in the calculation of out of school children. While the Global Initiative was spawned from this, there has been a seeming “backing away” from attempting to rectify these concerns in the calculation of a global number.</a:t>
            </a:r>
          </a:p>
          <a:p>
            <a:pPr marL="171450" indent="-171450">
              <a:buFont typeface="Arial" panose="020B0604020202020204" pitchFamily="34" charset="0"/>
              <a:buChar char="•"/>
            </a:pPr>
            <a:r>
              <a:rPr lang="en-US" baseline="0" dirty="0" smtClean="0"/>
              <a:t>A renewed commitment to discussion about the issues raised in that report among a diverse group of stakeholders should be an important part of any ‘data revolution’ that takes place in the post-2015 development agenda.</a:t>
            </a:r>
            <a:endParaRPr lang="en-US" dirty="0"/>
          </a:p>
        </p:txBody>
      </p:sp>
      <p:sp>
        <p:nvSpPr>
          <p:cNvPr id="4" name="Slide Number Placeholder 3"/>
          <p:cNvSpPr>
            <a:spLocks noGrp="1"/>
          </p:cNvSpPr>
          <p:nvPr>
            <p:ph type="sldNum" sz="quarter" idx="10"/>
          </p:nvPr>
        </p:nvSpPr>
        <p:spPr/>
        <p:txBody>
          <a:bodyPr/>
          <a:lstStyle/>
          <a:p>
            <a:pPr>
              <a:defRPr/>
            </a:pPr>
            <a:fld id="{1625AE7D-2ABF-4AF7-8215-38EBA036397F}" type="slidenum">
              <a:rPr lang="en-US" smtClean="0"/>
              <a:pPr>
                <a:defRPr/>
              </a:pPr>
              <a:t>20</a:t>
            </a:fld>
            <a:endParaRPr lang="en-US" dirty="0"/>
          </a:p>
        </p:txBody>
      </p:sp>
    </p:spTree>
    <p:extLst>
      <p:ext uri="{BB962C8B-B14F-4D97-AF65-F5344CB8AC3E}">
        <p14:creationId xmlns:p14="http://schemas.microsoft.com/office/powerpoint/2010/main" val="1193783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i="0" dirty="0" smtClean="0"/>
              <a:t>Countries in blue have data available for 2011. Countries in grey have values which are imputed based on data</a:t>
            </a:r>
            <a:r>
              <a:rPr lang="en-US" i="0" baseline="0" dirty="0" smtClean="0"/>
              <a:t> for other years, or by other methods which will be discussed in the second presentation.</a:t>
            </a:r>
          </a:p>
          <a:p>
            <a:pPr marL="171450" indent="-171450">
              <a:buFont typeface="Arial" panose="020B0604020202020204" pitchFamily="34" charset="0"/>
              <a:buChar char="•"/>
            </a:pPr>
            <a:r>
              <a:rPr lang="en-US" i="0" baseline="0" dirty="0" smtClean="0"/>
              <a:t>In any given year, roughly 40% of data are unpublished.</a:t>
            </a:r>
          </a:p>
          <a:p>
            <a:pPr marL="171450" indent="-171450">
              <a:buFont typeface="Arial" panose="020B0604020202020204" pitchFamily="34" charset="0"/>
              <a:buChar char="•"/>
            </a:pPr>
            <a:endParaRPr lang="en-US" i="0" dirty="0"/>
          </a:p>
        </p:txBody>
      </p:sp>
      <p:sp>
        <p:nvSpPr>
          <p:cNvPr id="4" name="Slide Number Placeholder 3"/>
          <p:cNvSpPr>
            <a:spLocks noGrp="1"/>
          </p:cNvSpPr>
          <p:nvPr>
            <p:ph type="sldNum" sz="quarter" idx="10"/>
          </p:nvPr>
        </p:nvSpPr>
        <p:spPr/>
        <p:txBody>
          <a:bodyPr/>
          <a:lstStyle/>
          <a:p>
            <a:pPr>
              <a:defRPr/>
            </a:pPr>
            <a:fld id="{1625AE7D-2ABF-4AF7-8215-38EBA036397F}" type="slidenum">
              <a:rPr lang="en-US" smtClean="0"/>
              <a:pPr>
                <a:defRPr/>
              </a:pPr>
              <a:t>3</a:t>
            </a:fld>
            <a:endParaRPr lang="en-US" dirty="0"/>
          </a:p>
        </p:txBody>
      </p:sp>
    </p:spTree>
    <p:extLst>
      <p:ext uri="{BB962C8B-B14F-4D97-AF65-F5344CB8AC3E}">
        <p14:creationId xmlns:p14="http://schemas.microsoft.com/office/powerpoint/2010/main" val="3150744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By region, published estimates may represent as little as 38% of the total… the largest data gaps are in Sub Saharan Africa, where data are missing for 14 countries.</a:t>
            </a:r>
          </a:p>
          <a:p>
            <a:pPr marL="171450" indent="-171450">
              <a:buFont typeface="Arial" panose="020B0604020202020204" pitchFamily="34" charset="0"/>
              <a:buChar char="•"/>
            </a:pPr>
            <a:r>
              <a:rPr lang="en-US" baseline="0" dirty="0" smtClean="0"/>
              <a:t>The false sense of precision we get from a number like 57,247,729 obscures the fact that many of these quality, discrepancy and missing data issues have yet to be rectified. These issues should be central to any post-2015 ‘data revolution’.</a:t>
            </a:r>
            <a:endParaRPr lang="en-US" dirty="0"/>
          </a:p>
        </p:txBody>
      </p:sp>
      <p:sp>
        <p:nvSpPr>
          <p:cNvPr id="4" name="Slide Number Placeholder 3"/>
          <p:cNvSpPr>
            <a:spLocks noGrp="1"/>
          </p:cNvSpPr>
          <p:nvPr>
            <p:ph type="sldNum" sz="quarter" idx="10"/>
          </p:nvPr>
        </p:nvSpPr>
        <p:spPr/>
        <p:txBody>
          <a:bodyPr/>
          <a:lstStyle/>
          <a:p>
            <a:pPr>
              <a:defRPr/>
            </a:pPr>
            <a:fld id="{1625AE7D-2ABF-4AF7-8215-38EBA036397F}" type="slidenum">
              <a:rPr lang="en-US" smtClean="0"/>
              <a:pPr>
                <a:defRPr/>
              </a:pPr>
              <a:t>4</a:t>
            </a:fld>
            <a:endParaRPr lang="en-US" dirty="0"/>
          </a:p>
        </p:txBody>
      </p:sp>
    </p:spTree>
    <p:extLst>
      <p:ext uri="{BB962C8B-B14F-4D97-AF65-F5344CB8AC3E}">
        <p14:creationId xmlns:p14="http://schemas.microsoft.com/office/powerpoint/2010/main" val="3906310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graphic shows differences between primary</a:t>
            </a:r>
            <a:r>
              <a:rPr lang="en-US" baseline="0" dirty="0" smtClean="0"/>
              <a:t> out of school rates based on UIS estimates and those that EPDC calculated based on household survey sources.</a:t>
            </a:r>
            <a:endParaRPr lang="en-US" dirty="0" smtClean="0"/>
          </a:p>
          <a:p>
            <a:pPr marL="171450" indent="-171450">
              <a:buFont typeface="Arial" panose="020B0604020202020204" pitchFamily="34" charset="0"/>
              <a:buChar char="•"/>
            </a:pPr>
            <a:r>
              <a:rPr lang="en-US" dirty="0" smtClean="0"/>
              <a:t>In 10 countries the difference is 5 percentage points or greater.</a:t>
            </a:r>
          </a:p>
          <a:p>
            <a:pPr marL="171450" indent="-171450">
              <a:buFont typeface="Arial" panose="020B0604020202020204" pitchFamily="34" charset="0"/>
              <a:buChar char="•"/>
            </a:pPr>
            <a:r>
              <a:rPr lang="en-US" dirty="0" smtClean="0"/>
              <a:t>Particularly consequential in large population countries such as India and Ethiopia.</a:t>
            </a:r>
            <a:endParaRPr lang="en-US" dirty="0"/>
          </a:p>
        </p:txBody>
      </p:sp>
      <p:sp>
        <p:nvSpPr>
          <p:cNvPr id="4" name="Slide Number Placeholder 3"/>
          <p:cNvSpPr>
            <a:spLocks noGrp="1"/>
          </p:cNvSpPr>
          <p:nvPr>
            <p:ph type="sldNum" sz="quarter" idx="10"/>
          </p:nvPr>
        </p:nvSpPr>
        <p:spPr/>
        <p:txBody>
          <a:bodyPr/>
          <a:lstStyle/>
          <a:p>
            <a:pPr>
              <a:defRPr/>
            </a:pPr>
            <a:fld id="{1625AE7D-2ABF-4AF7-8215-38EBA036397F}" type="slidenum">
              <a:rPr lang="en-US" smtClean="0"/>
              <a:pPr>
                <a:defRPr/>
              </a:pPr>
              <a:t>7</a:t>
            </a:fld>
            <a:endParaRPr lang="en-US" dirty="0"/>
          </a:p>
        </p:txBody>
      </p:sp>
    </p:spTree>
    <p:extLst>
      <p:ext uri="{BB962C8B-B14F-4D97-AF65-F5344CB8AC3E}">
        <p14:creationId xmlns:p14="http://schemas.microsoft.com/office/powerpoint/2010/main" val="120566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“In India, for example, the 12 point discrepancy between 2006 Demographic and Household Survey (DHS) and same year figures in the UIS database amounts to an additional 14.6 million children out of school. In Ethiopia, the 21 point discrepancy between the 2011 DHS and same year UIS figures means that estimates of out of school children fluctuate by 2.9 million children, depending on the source used”</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most recent publishable UIS estimate for the United Republic of Tanzania put the out-of-school population at 137,000 in 2008. According to the 2010 Demographic and Health Survey, however, the primary net attendance rate was 80%, well below the 98% net enrolment ratio estimate provided by the UIS for 2008” (p. 54)</a:t>
            </a:r>
          </a:p>
          <a:p>
            <a:endParaRPr lang="en-US" dirty="0"/>
          </a:p>
        </p:txBody>
      </p:sp>
      <p:sp>
        <p:nvSpPr>
          <p:cNvPr id="4" name="Slide Number Placeholder 3"/>
          <p:cNvSpPr>
            <a:spLocks noGrp="1"/>
          </p:cNvSpPr>
          <p:nvPr>
            <p:ph type="sldNum" sz="quarter" idx="10"/>
          </p:nvPr>
        </p:nvSpPr>
        <p:spPr/>
        <p:txBody>
          <a:bodyPr/>
          <a:lstStyle/>
          <a:p>
            <a:pPr>
              <a:defRPr/>
            </a:pPr>
            <a:fld id="{1625AE7D-2ABF-4AF7-8215-38EBA036397F}" type="slidenum">
              <a:rPr lang="en-US" smtClean="0"/>
              <a:pPr>
                <a:defRPr/>
              </a:pPr>
              <a:t>8</a:t>
            </a:fld>
            <a:endParaRPr lang="en-US" dirty="0"/>
          </a:p>
        </p:txBody>
      </p:sp>
    </p:spTree>
    <p:extLst>
      <p:ext uri="{BB962C8B-B14F-4D97-AF65-F5344CB8AC3E}">
        <p14:creationId xmlns:p14="http://schemas.microsoft.com/office/powerpoint/2010/main" val="84450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Administrative</a:t>
            </a:r>
            <a:r>
              <a:rPr lang="en-US" baseline="0" dirty="0" smtClean="0"/>
              <a:t> data supplied by country governments to UIS in yearly questionnaire, and the two primary household surveys we focus on (DHS and MICS) are typically done every five years in most low and lower middle income countries</a:t>
            </a:r>
          </a:p>
          <a:p>
            <a:pPr marL="171450" indent="-171450">
              <a:buFont typeface="Arial" panose="020B0604020202020204" pitchFamily="34" charset="0"/>
              <a:buChar char="•"/>
            </a:pPr>
            <a:r>
              <a:rPr lang="en-US" baseline="0" dirty="0" smtClean="0"/>
              <a:t>Key here is to note the difference between enrollment (administrative sources) and attendance (household survey sources)</a:t>
            </a:r>
            <a:endParaRPr lang="en-US" dirty="0"/>
          </a:p>
        </p:txBody>
      </p:sp>
      <p:sp>
        <p:nvSpPr>
          <p:cNvPr id="4" name="Slide Number Placeholder 3"/>
          <p:cNvSpPr>
            <a:spLocks noGrp="1"/>
          </p:cNvSpPr>
          <p:nvPr>
            <p:ph type="sldNum" sz="quarter" idx="10"/>
          </p:nvPr>
        </p:nvSpPr>
        <p:spPr/>
        <p:txBody>
          <a:bodyPr/>
          <a:lstStyle/>
          <a:p>
            <a:pPr>
              <a:defRPr/>
            </a:pPr>
            <a:fld id="{1625AE7D-2ABF-4AF7-8215-38EBA036397F}" type="slidenum">
              <a:rPr lang="en-US" smtClean="0"/>
              <a:pPr>
                <a:defRPr/>
              </a:pPr>
              <a:t>10</a:t>
            </a:fld>
            <a:endParaRPr lang="en-US" dirty="0"/>
          </a:p>
        </p:txBody>
      </p:sp>
    </p:spTree>
    <p:extLst>
      <p:ext uri="{BB962C8B-B14F-4D97-AF65-F5344CB8AC3E}">
        <p14:creationId xmlns:p14="http://schemas.microsoft.com/office/powerpoint/2010/main" val="1268109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t>ISCED is the method of classification</a:t>
            </a:r>
            <a:r>
              <a:rPr lang="en-US" baseline="0" dirty="0" smtClean="0"/>
              <a:t> that UIS uses to standardize country schooling systems throughout the world. As can be seen it can be distinct from a country’s own defined schooling level durations, for example in India where primary is shortened from 8 to 5 years.</a:t>
            </a:r>
            <a:endParaRPr lang="en-US" dirty="0" smtClean="0"/>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t>“The impact of these definitional differences on numbers of out of school children for countries is most dramatic in populous countries such as India and Ethiopia, which had populations of 1.2 billion and 83 million respectively in 2010, according to the United Nations Population Division (UNPD, 2011). In these countries, the expansion of age brackets may add millions to national estimates of the number out of school children” (p. 25).</a:t>
            </a:r>
          </a:p>
          <a:p>
            <a:endParaRPr lang="en-US" dirty="0"/>
          </a:p>
        </p:txBody>
      </p:sp>
      <p:sp>
        <p:nvSpPr>
          <p:cNvPr id="4" name="Slide Number Placeholder 3"/>
          <p:cNvSpPr>
            <a:spLocks noGrp="1"/>
          </p:cNvSpPr>
          <p:nvPr>
            <p:ph type="sldNum" sz="quarter" idx="10"/>
          </p:nvPr>
        </p:nvSpPr>
        <p:spPr/>
        <p:txBody>
          <a:bodyPr/>
          <a:lstStyle/>
          <a:p>
            <a:pPr>
              <a:defRPr/>
            </a:pPr>
            <a:fld id="{1625AE7D-2ABF-4AF7-8215-38EBA036397F}" type="slidenum">
              <a:rPr lang="en-US" smtClean="0"/>
              <a:pPr>
                <a:defRPr/>
              </a:pPr>
              <a:t>11</a:t>
            </a:fld>
            <a:endParaRPr lang="en-US" dirty="0"/>
          </a:p>
        </p:txBody>
      </p:sp>
    </p:spTree>
    <p:extLst>
      <p:ext uri="{BB962C8B-B14F-4D97-AF65-F5344CB8AC3E}">
        <p14:creationId xmlns:p14="http://schemas.microsoft.com/office/powerpoint/2010/main" val="1627815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t>In addition to differences</a:t>
            </a:r>
            <a:r>
              <a:rPr lang="en-US" baseline="0" dirty="0" smtClean="0"/>
              <a:t> in primary durations across countries, there may be within-country differences as well. The table shows states of India which have stated primary durations that are distinct from the national 6-10 age range (not including upper primary).</a:t>
            </a:r>
            <a:endParaRPr lang="en-US" dirty="0" smtClean="0"/>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t>National primary duration is considered 6-10. Using state-defined primary age ranges (according to IBE) the OOSC rate is 22% based on household survey data...reports published by Ministry of Human Resources Development avoid using “primary” or “upper primary” altogether and instead publish data for age ranges such as 6-10 and 11-13. </a:t>
            </a:r>
          </a:p>
          <a:p>
            <a:endParaRPr lang="en-US" dirty="0"/>
          </a:p>
        </p:txBody>
      </p:sp>
      <p:sp>
        <p:nvSpPr>
          <p:cNvPr id="4" name="Slide Number Placeholder 3"/>
          <p:cNvSpPr>
            <a:spLocks noGrp="1"/>
          </p:cNvSpPr>
          <p:nvPr>
            <p:ph type="sldNum" sz="quarter" idx="10"/>
          </p:nvPr>
        </p:nvSpPr>
        <p:spPr/>
        <p:txBody>
          <a:bodyPr/>
          <a:lstStyle/>
          <a:p>
            <a:pPr>
              <a:defRPr/>
            </a:pPr>
            <a:fld id="{1625AE7D-2ABF-4AF7-8215-38EBA036397F}" type="slidenum">
              <a:rPr lang="en-US" smtClean="0"/>
              <a:pPr>
                <a:defRPr/>
              </a:pPr>
              <a:t>12</a:t>
            </a:fld>
            <a:endParaRPr lang="en-US" dirty="0"/>
          </a:p>
        </p:txBody>
      </p:sp>
    </p:spTree>
    <p:extLst>
      <p:ext uri="{BB962C8B-B14F-4D97-AF65-F5344CB8AC3E}">
        <p14:creationId xmlns:p14="http://schemas.microsoft.com/office/powerpoint/2010/main" val="3801010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1"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2400" dirty="0" smtClean="0"/>
              <a:t>“Measurement is also complicated by changes in the entry age for primary school, as occurred in Burkina Faso in 2010. Estimates of out of school students of primary age rose from 983,031 in 2009 to 1,128,293 in 2010, disrupting the pattern of consistent decreases in out of school figures since 2003. The fact that this increase coincided with the adjusted entry age may reflect difficulties with enrolling a younger age cohort. </a:t>
            </a:r>
          </a:p>
          <a:p>
            <a:pPr marL="342900" marR="0" lvl="1"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2400" dirty="0" smtClean="0"/>
              <a:t>In addition, this means that the same age groups are not being observed over time. Looking at change in educational systems since 1990, 11 of the 40 countries (28%) included in this review had considered changes either to the entry age or to the duration of primary, compromising the comparability of education data over time” (27)</a:t>
            </a:r>
          </a:p>
        </p:txBody>
      </p:sp>
      <p:sp>
        <p:nvSpPr>
          <p:cNvPr id="4" name="Slide Number Placeholder 3"/>
          <p:cNvSpPr>
            <a:spLocks noGrp="1"/>
          </p:cNvSpPr>
          <p:nvPr>
            <p:ph type="sldNum" sz="quarter" idx="10"/>
          </p:nvPr>
        </p:nvSpPr>
        <p:spPr/>
        <p:txBody>
          <a:bodyPr/>
          <a:lstStyle/>
          <a:p>
            <a:pPr>
              <a:defRPr/>
            </a:pPr>
            <a:fld id="{1625AE7D-2ABF-4AF7-8215-38EBA036397F}" type="slidenum">
              <a:rPr lang="en-US" smtClean="0"/>
              <a:pPr>
                <a:defRPr/>
              </a:pPr>
              <a:t>13</a:t>
            </a:fld>
            <a:endParaRPr lang="en-US" dirty="0"/>
          </a:p>
        </p:txBody>
      </p:sp>
    </p:spTree>
    <p:extLst>
      <p:ext uri="{BB962C8B-B14F-4D97-AF65-F5344CB8AC3E}">
        <p14:creationId xmlns:p14="http://schemas.microsoft.com/office/powerpoint/2010/main" val="40977037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FHI360 Slide Cover_orang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96875"/>
            <a:ext cx="9137650" cy="646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314750" y="2706260"/>
            <a:ext cx="7143450" cy="1130820"/>
          </a:xfrm>
        </p:spPr>
        <p:txBody>
          <a:bodyPr>
            <a:normAutofit/>
          </a:bodyPr>
          <a:lstStyle>
            <a:lvl1pPr>
              <a:defRPr sz="2800"/>
            </a:lvl1pPr>
          </a:lstStyle>
          <a:p>
            <a:r>
              <a:rPr lang="en-US" dirty="0" smtClean="0"/>
              <a:t>Click to edit Master title style</a:t>
            </a:r>
            <a:endParaRPr lang="en-US" dirty="0"/>
          </a:p>
        </p:txBody>
      </p:sp>
      <p:sp>
        <p:nvSpPr>
          <p:cNvPr id="3" name="Subtitle 2"/>
          <p:cNvSpPr>
            <a:spLocks noGrp="1"/>
          </p:cNvSpPr>
          <p:nvPr>
            <p:ph type="subTitle" idx="1"/>
          </p:nvPr>
        </p:nvSpPr>
        <p:spPr>
          <a:xfrm>
            <a:off x="1314750" y="3837080"/>
            <a:ext cx="7143450" cy="1801719"/>
          </a:xfrm>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94732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171695"/>
            <a:ext cx="5486400" cy="355587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2FACF646-04A8-4AB8-BF9B-840CFD634F4A}" type="slidenum">
              <a:rPr lang="en-US"/>
              <a:pPr>
                <a:defRPr/>
              </a:pPr>
              <a:t>‹#›</a:t>
            </a:fld>
            <a:endParaRPr lang="en-US" dirty="0"/>
          </a:p>
        </p:txBody>
      </p:sp>
    </p:spTree>
    <p:extLst>
      <p:ext uri="{BB962C8B-B14F-4D97-AF65-F5344CB8AC3E}">
        <p14:creationId xmlns:p14="http://schemas.microsoft.com/office/powerpoint/2010/main" val="158067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CE075E95-49EB-4CC4-9AE0-343259FA3EBB}" type="slidenum">
              <a:rPr lang="en-US"/>
              <a:pPr>
                <a:defRPr/>
              </a:pPr>
              <a:t>‹#›</a:t>
            </a:fld>
            <a:endParaRPr lang="en-US" dirty="0"/>
          </a:p>
        </p:txBody>
      </p:sp>
    </p:spTree>
    <p:extLst>
      <p:ext uri="{BB962C8B-B14F-4D97-AF65-F5344CB8AC3E}">
        <p14:creationId xmlns:p14="http://schemas.microsoft.com/office/powerpoint/2010/main" val="2580282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CAA9ABFF-A5D2-4C3E-B030-E775553E48DE}" type="slidenum">
              <a:rPr lang="en-US"/>
              <a:pPr>
                <a:defRPr/>
              </a:pPr>
              <a:t>‹#›</a:t>
            </a:fld>
            <a:endParaRPr lang="en-US" dirty="0"/>
          </a:p>
        </p:txBody>
      </p:sp>
    </p:spTree>
    <p:extLst>
      <p:ext uri="{BB962C8B-B14F-4D97-AF65-F5344CB8AC3E}">
        <p14:creationId xmlns:p14="http://schemas.microsoft.com/office/powerpoint/2010/main" val="4189149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C54DC4DE-5C0F-40C0-A4AA-E790607B1766}" type="slidenum">
              <a:rPr lang="en-US"/>
              <a:pPr>
                <a:defRPr/>
              </a:pPr>
              <a:t>‹#›</a:t>
            </a:fld>
            <a:endParaRPr lang="en-US" dirty="0"/>
          </a:p>
        </p:txBody>
      </p:sp>
    </p:spTree>
    <p:extLst>
      <p:ext uri="{BB962C8B-B14F-4D97-AF65-F5344CB8AC3E}">
        <p14:creationId xmlns:p14="http://schemas.microsoft.com/office/powerpoint/2010/main" val="35571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fld id="{85326346-361E-4C3D-847E-66906513C9BF}" type="slidenum">
              <a:rPr lang="en-US"/>
              <a:pPr>
                <a:defRPr/>
              </a:pPr>
              <a:t>‹#›</a:t>
            </a:fld>
            <a:endParaRPr lang="en-US" dirty="0"/>
          </a:p>
        </p:txBody>
      </p:sp>
    </p:spTree>
    <p:extLst>
      <p:ext uri="{BB962C8B-B14F-4D97-AF65-F5344CB8AC3E}">
        <p14:creationId xmlns:p14="http://schemas.microsoft.com/office/powerpoint/2010/main" val="1266980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a:lstStyle>
            <a:lvl1pPr>
              <a:defRPr/>
            </a:lvl1pPr>
          </a:lstStyle>
          <a:p>
            <a:pPr>
              <a:defRPr/>
            </a:pPr>
            <a:fld id="{155C3419-2252-4969-8ECA-BB00806C1F40}" type="slidenum">
              <a:rPr lang="en-US"/>
              <a:pPr>
                <a:defRPr/>
              </a:pPr>
              <a:t>‹#›</a:t>
            </a:fld>
            <a:endParaRPr lang="en-US" dirty="0"/>
          </a:p>
        </p:txBody>
      </p:sp>
    </p:spTree>
    <p:extLst>
      <p:ext uri="{BB962C8B-B14F-4D97-AF65-F5344CB8AC3E}">
        <p14:creationId xmlns:p14="http://schemas.microsoft.com/office/powerpoint/2010/main" val="3893602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5D91B209-C8DF-460A-A6A6-62CA5C624026}" type="slidenum">
              <a:rPr lang="en-US"/>
              <a:pPr>
                <a:defRPr/>
              </a:pPr>
              <a:t>‹#›</a:t>
            </a:fld>
            <a:endParaRPr lang="en-US" dirty="0"/>
          </a:p>
        </p:txBody>
      </p:sp>
    </p:spTree>
    <p:extLst>
      <p:ext uri="{BB962C8B-B14F-4D97-AF65-F5344CB8AC3E}">
        <p14:creationId xmlns:p14="http://schemas.microsoft.com/office/powerpoint/2010/main" val="2506097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8F1464AE-2A8B-4CEF-B7CB-056E17D793A6}" type="slidenum">
              <a:rPr lang="en-US"/>
              <a:pPr>
                <a:defRPr/>
              </a:pPr>
              <a:t>‹#›</a:t>
            </a:fld>
            <a:endParaRPr lang="en-US" dirty="0"/>
          </a:p>
        </p:txBody>
      </p:sp>
    </p:spTree>
    <p:extLst>
      <p:ext uri="{BB962C8B-B14F-4D97-AF65-F5344CB8AC3E}">
        <p14:creationId xmlns:p14="http://schemas.microsoft.com/office/powerpoint/2010/main" val="2322266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D95C455E-AD1C-461F-8B7F-BE433A363B36}" type="datetimeFigureOut">
              <a:rPr lang="en-US"/>
              <a:pPr>
                <a:defRPr/>
              </a:pPr>
              <a:t>3/24/2014</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DFD3023-02B9-470B-B9C7-AE36EA3537A1}" type="slidenum">
              <a:rPr lang="en-US"/>
              <a:pPr>
                <a:defRPr/>
              </a:pPr>
              <a:t>‹#›</a:t>
            </a:fld>
            <a:endParaRPr lang="en-US" dirty="0"/>
          </a:p>
        </p:txBody>
      </p:sp>
    </p:spTree>
    <p:extLst>
      <p:ext uri="{BB962C8B-B14F-4D97-AF65-F5344CB8AC3E}">
        <p14:creationId xmlns:p14="http://schemas.microsoft.com/office/powerpoint/2010/main" val="353724529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2.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0"/>
            <a:ext cx="5661025"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090613"/>
            <a:ext cx="822960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8686800" y="6356350"/>
            <a:ext cx="457200" cy="501650"/>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defRPr>
            </a:lvl1pPr>
          </a:lstStyle>
          <a:p>
            <a:pPr>
              <a:defRPr/>
            </a:pPr>
            <a:fld id="{DF448BC0-3103-4B6C-BC92-C38C1D7D21F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46" r:id="rId1"/>
  </p:sldLayoutIdLst>
  <p:txStyles>
    <p:titleStyle>
      <a:lvl1pPr algn="l" defTabSz="457200" rtl="0" eaLnBrk="0" fontAlgn="base" hangingPunct="0">
        <a:spcBef>
          <a:spcPct val="0"/>
        </a:spcBef>
        <a:spcAft>
          <a:spcPct val="0"/>
        </a:spcAft>
        <a:defRPr sz="2800" b="1" kern="1200">
          <a:solidFill>
            <a:schemeClr val="bg1"/>
          </a:solidFill>
          <a:latin typeface="+mj-lt"/>
          <a:ea typeface="+mj-ea"/>
          <a:cs typeface="+mj-cs"/>
        </a:defRPr>
      </a:lvl1pPr>
      <a:lvl2pPr algn="l" defTabSz="457200" rtl="0" eaLnBrk="0" fontAlgn="base" hangingPunct="0">
        <a:spcBef>
          <a:spcPct val="0"/>
        </a:spcBef>
        <a:spcAft>
          <a:spcPct val="0"/>
        </a:spcAft>
        <a:defRPr sz="2800" b="1">
          <a:solidFill>
            <a:schemeClr val="bg1"/>
          </a:solidFill>
          <a:latin typeface="Calibri" pitchFamily="34" charset="0"/>
        </a:defRPr>
      </a:lvl2pPr>
      <a:lvl3pPr algn="l" defTabSz="457200" rtl="0" eaLnBrk="0" fontAlgn="base" hangingPunct="0">
        <a:spcBef>
          <a:spcPct val="0"/>
        </a:spcBef>
        <a:spcAft>
          <a:spcPct val="0"/>
        </a:spcAft>
        <a:defRPr sz="2800" b="1">
          <a:solidFill>
            <a:schemeClr val="bg1"/>
          </a:solidFill>
          <a:latin typeface="Calibri" pitchFamily="34" charset="0"/>
        </a:defRPr>
      </a:lvl3pPr>
      <a:lvl4pPr algn="l" defTabSz="457200" rtl="0" eaLnBrk="0" fontAlgn="base" hangingPunct="0">
        <a:spcBef>
          <a:spcPct val="0"/>
        </a:spcBef>
        <a:spcAft>
          <a:spcPct val="0"/>
        </a:spcAft>
        <a:defRPr sz="2800" b="1">
          <a:solidFill>
            <a:schemeClr val="bg1"/>
          </a:solidFill>
          <a:latin typeface="Calibri" pitchFamily="34" charset="0"/>
        </a:defRPr>
      </a:lvl4pPr>
      <a:lvl5pPr algn="l" defTabSz="457200" rtl="0" eaLnBrk="0" fontAlgn="base" hangingPunct="0">
        <a:spcBef>
          <a:spcPct val="0"/>
        </a:spcBef>
        <a:spcAft>
          <a:spcPct val="0"/>
        </a:spcAft>
        <a:defRPr sz="2800" b="1">
          <a:solidFill>
            <a:schemeClr val="bg1"/>
          </a:solidFill>
          <a:latin typeface="Calibri" pitchFamily="34" charset="0"/>
        </a:defRPr>
      </a:lvl5pPr>
      <a:lvl6pPr marL="457200" algn="l" defTabSz="457200" rtl="0" fontAlgn="base">
        <a:spcBef>
          <a:spcPct val="0"/>
        </a:spcBef>
        <a:spcAft>
          <a:spcPct val="0"/>
        </a:spcAft>
        <a:defRPr sz="2800" b="1">
          <a:solidFill>
            <a:schemeClr val="bg1"/>
          </a:solidFill>
          <a:latin typeface="Calibri" pitchFamily="34" charset="0"/>
        </a:defRPr>
      </a:lvl6pPr>
      <a:lvl7pPr marL="914400" algn="l" defTabSz="457200" rtl="0" fontAlgn="base">
        <a:spcBef>
          <a:spcPct val="0"/>
        </a:spcBef>
        <a:spcAft>
          <a:spcPct val="0"/>
        </a:spcAft>
        <a:defRPr sz="2800" b="1">
          <a:solidFill>
            <a:schemeClr val="bg1"/>
          </a:solidFill>
          <a:latin typeface="Calibri" pitchFamily="34" charset="0"/>
        </a:defRPr>
      </a:lvl7pPr>
      <a:lvl8pPr marL="1371600" algn="l" defTabSz="457200" rtl="0" fontAlgn="base">
        <a:spcBef>
          <a:spcPct val="0"/>
        </a:spcBef>
        <a:spcAft>
          <a:spcPct val="0"/>
        </a:spcAft>
        <a:defRPr sz="2800" b="1">
          <a:solidFill>
            <a:schemeClr val="bg1"/>
          </a:solidFill>
          <a:latin typeface="Calibri" pitchFamily="34" charset="0"/>
        </a:defRPr>
      </a:lvl8pPr>
      <a:lvl9pPr marL="1828800" algn="l" defTabSz="457200" rtl="0" fontAlgn="base">
        <a:spcBef>
          <a:spcPct val="0"/>
        </a:spcBef>
        <a:spcAft>
          <a:spcPct val="0"/>
        </a:spcAft>
        <a:defRPr sz="2800" b="1">
          <a:solidFill>
            <a:schemeClr val="bg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2800" kern="1200">
          <a:solidFill>
            <a:schemeClr val="bg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600" kern="1200">
          <a:solidFill>
            <a:schemeClr val="bg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200" kern="1200">
          <a:solidFill>
            <a:schemeClr val="bg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descr="FHI360 Slide Second Page_orange.png"/>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0" y="992188"/>
            <a:ext cx="9144000" cy="591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457200" y="0"/>
            <a:ext cx="5678488"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2" name="Text Placeholder 2"/>
          <p:cNvSpPr>
            <a:spLocks noGrp="1"/>
          </p:cNvSpPr>
          <p:nvPr>
            <p:ph type="body" idx="1"/>
          </p:nvPr>
        </p:nvSpPr>
        <p:spPr bwMode="auto">
          <a:xfrm>
            <a:off x="457200" y="1101725"/>
            <a:ext cx="8229600" cy="502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8686800" y="6356350"/>
            <a:ext cx="457200" cy="365125"/>
          </a:xfrm>
          <a:prstGeom prst="rect">
            <a:avLst/>
          </a:prstGeom>
        </p:spPr>
        <p:txBody>
          <a:bodyPr vert="horz" lIns="91440" tIns="45720" rIns="91440" bIns="45720" rtlCol="0" anchor="ctr"/>
          <a:lstStyle>
            <a:lvl1pPr algn="ctr" fontAlgn="auto">
              <a:spcBef>
                <a:spcPts val="0"/>
              </a:spcBef>
              <a:spcAft>
                <a:spcPts val="0"/>
              </a:spcAft>
              <a:defRPr sz="1050">
                <a:solidFill>
                  <a:srgbClr val="FFFFFF"/>
                </a:solidFill>
                <a:latin typeface="+mn-lt"/>
              </a:defRPr>
            </a:lvl1pPr>
          </a:lstStyle>
          <a:p>
            <a:pPr>
              <a:defRPr/>
            </a:pPr>
            <a:fld id="{FA2BE095-0AC1-4225-B7F2-6B2B8D07115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7" r:id="rId8"/>
    <p:sldLayoutId id="2147483845" r:id="rId9"/>
  </p:sldLayoutIdLst>
  <p:txStyles>
    <p:titleStyle>
      <a:lvl1pPr algn="l" defTabSz="457200" rtl="0" eaLnBrk="0" fontAlgn="base" hangingPunct="0">
        <a:spcBef>
          <a:spcPct val="0"/>
        </a:spcBef>
        <a:spcAft>
          <a:spcPct val="0"/>
        </a:spcAft>
        <a:defRPr sz="2800" b="1" kern="1200">
          <a:solidFill>
            <a:srgbClr val="5C6F7A"/>
          </a:solidFill>
          <a:latin typeface="+mj-lt"/>
          <a:ea typeface="+mj-ea"/>
          <a:cs typeface="+mj-cs"/>
        </a:defRPr>
      </a:lvl1pPr>
      <a:lvl2pPr algn="l" defTabSz="457200" rtl="0" eaLnBrk="0" fontAlgn="base" hangingPunct="0">
        <a:spcBef>
          <a:spcPct val="0"/>
        </a:spcBef>
        <a:spcAft>
          <a:spcPct val="0"/>
        </a:spcAft>
        <a:defRPr sz="2800" b="1">
          <a:solidFill>
            <a:srgbClr val="5C6F7A"/>
          </a:solidFill>
          <a:latin typeface="Calibri" pitchFamily="34" charset="0"/>
        </a:defRPr>
      </a:lvl2pPr>
      <a:lvl3pPr algn="l" defTabSz="457200" rtl="0" eaLnBrk="0" fontAlgn="base" hangingPunct="0">
        <a:spcBef>
          <a:spcPct val="0"/>
        </a:spcBef>
        <a:spcAft>
          <a:spcPct val="0"/>
        </a:spcAft>
        <a:defRPr sz="2800" b="1">
          <a:solidFill>
            <a:srgbClr val="5C6F7A"/>
          </a:solidFill>
          <a:latin typeface="Calibri" pitchFamily="34" charset="0"/>
        </a:defRPr>
      </a:lvl3pPr>
      <a:lvl4pPr algn="l" defTabSz="457200" rtl="0" eaLnBrk="0" fontAlgn="base" hangingPunct="0">
        <a:spcBef>
          <a:spcPct val="0"/>
        </a:spcBef>
        <a:spcAft>
          <a:spcPct val="0"/>
        </a:spcAft>
        <a:defRPr sz="2800" b="1">
          <a:solidFill>
            <a:srgbClr val="5C6F7A"/>
          </a:solidFill>
          <a:latin typeface="Calibri" pitchFamily="34" charset="0"/>
        </a:defRPr>
      </a:lvl4pPr>
      <a:lvl5pPr algn="l" defTabSz="457200" rtl="0" eaLnBrk="0" fontAlgn="base" hangingPunct="0">
        <a:spcBef>
          <a:spcPct val="0"/>
        </a:spcBef>
        <a:spcAft>
          <a:spcPct val="0"/>
        </a:spcAft>
        <a:defRPr sz="2800" b="1">
          <a:solidFill>
            <a:srgbClr val="5C6F7A"/>
          </a:solidFill>
          <a:latin typeface="Calibri" pitchFamily="34" charset="0"/>
        </a:defRPr>
      </a:lvl5pPr>
      <a:lvl6pPr marL="457200" algn="l" defTabSz="457200" rtl="0" fontAlgn="base">
        <a:spcBef>
          <a:spcPct val="0"/>
        </a:spcBef>
        <a:spcAft>
          <a:spcPct val="0"/>
        </a:spcAft>
        <a:defRPr sz="2800" b="1">
          <a:solidFill>
            <a:srgbClr val="5C6F7A"/>
          </a:solidFill>
          <a:latin typeface="Calibri" pitchFamily="34" charset="0"/>
        </a:defRPr>
      </a:lvl6pPr>
      <a:lvl7pPr marL="914400" algn="l" defTabSz="457200" rtl="0" fontAlgn="base">
        <a:spcBef>
          <a:spcPct val="0"/>
        </a:spcBef>
        <a:spcAft>
          <a:spcPct val="0"/>
        </a:spcAft>
        <a:defRPr sz="2800" b="1">
          <a:solidFill>
            <a:srgbClr val="5C6F7A"/>
          </a:solidFill>
          <a:latin typeface="Calibri" pitchFamily="34" charset="0"/>
        </a:defRPr>
      </a:lvl7pPr>
      <a:lvl8pPr marL="1371600" algn="l" defTabSz="457200" rtl="0" fontAlgn="base">
        <a:spcBef>
          <a:spcPct val="0"/>
        </a:spcBef>
        <a:spcAft>
          <a:spcPct val="0"/>
        </a:spcAft>
        <a:defRPr sz="2800" b="1">
          <a:solidFill>
            <a:srgbClr val="5C6F7A"/>
          </a:solidFill>
          <a:latin typeface="Calibri" pitchFamily="34" charset="0"/>
        </a:defRPr>
      </a:lvl8pPr>
      <a:lvl9pPr marL="1828800" algn="l" defTabSz="457200" rtl="0" fontAlgn="base">
        <a:spcBef>
          <a:spcPct val="0"/>
        </a:spcBef>
        <a:spcAft>
          <a:spcPct val="0"/>
        </a:spcAft>
        <a:defRPr sz="2800" b="1">
          <a:solidFill>
            <a:srgbClr val="5C6F7A"/>
          </a:solidFill>
          <a:latin typeface="Calibri" pitchFamily="34" charset="0"/>
        </a:defRPr>
      </a:lvl9pPr>
    </p:titleStyle>
    <p:bodyStyle>
      <a:lvl1pPr marL="342900" indent="-342900" algn="l" defTabSz="457200" rtl="0" eaLnBrk="0" fontAlgn="base" hangingPunct="0">
        <a:spcBef>
          <a:spcPct val="20000"/>
        </a:spcBef>
        <a:spcAft>
          <a:spcPct val="0"/>
        </a:spcAft>
        <a:buClr>
          <a:srgbClr val="AFBD21"/>
        </a:buClr>
        <a:buFont typeface="Arial" charset="0"/>
        <a:buChar char="•"/>
        <a:defRPr sz="28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Clr>
          <a:srgbClr val="AFBD21"/>
        </a:buClr>
        <a:buFont typeface="Arial" charset="0"/>
        <a:buChar char="–"/>
        <a:defRPr sz="26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Clr>
          <a:srgbClr val="AFBD21"/>
        </a:buClr>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Clr>
          <a:srgbClr val="AFBD21"/>
        </a:buClr>
        <a:buFont typeface="Arial" charset="0"/>
        <a:buChar char="–"/>
        <a:defRPr sz="22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Clr>
          <a:srgbClr val="AFBD21"/>
        </a:buClr>
        <a:buFont typeface="Arial" charset="0"/>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3074" name="Group 18"/>
          <p:cNvGrpSpPr>
            <a:grpSpLocks/>
          </p:cNvGrpSpPr>
          <p:nvPr/>
        </p:nvGrpSpPr>
        <p:grpSpPr bwMode="auto">
          <a:xfrm>
            <a:off x="0" y="0"/>
            <a:ext cx="9144000" cy="6858000"/>
            <a:chOff x="0" y="0"/>
            <a:chExt cx="5760" cy="4320"/>
          </a:xfrm>
        </p:grpSpPr>
        <p:sp>
          <p:nvSpPr>
            <p:cNvPr id="3081" name="Line 19"/>
            <p:cNvSpPr>
              <a:spLocks noChangeShapeType="1"/>
            </p:cNvSpPr>
            <p:nvPr/>
          </p:nvSpPr>
          <p:spPr bwMode="gray">
            <a:xfrm>
              <a:off x="0" y="4059"/>
              <a:ext cx="5760" cy="0"/>
            </a:xfrm>
            <a:prstGeom prst="line">
              <a:avLst/>
            </a:prstGeom>
            <a:noFill/>
            <a:ln w="3175">
              <a:solidFill>
                <a:schemeClr val="tx2"/>
              </a:solidFill>
              <a:round/>
              <a:headEnd/>
              <a:tailEnd/>
            </a:ln>
            <a:extLst>
              <a:ext uri="{909E8E84-426E-40DD-AFC4-6F175D3DCCD1}">
                <a14:hiddenFill xmlns:a14="http://schemas.microsoft.com/office/drawing/2010/main">
                  <a:noFill/>
                </a14:hiddenFill>
              </a:ext>
            </a:extLst>
          </p:spPr>
          <p:txBody>
            <a:bodyPr wrap="none" lIns="54000" tIns="54000" rIns="54000" bIns="54000"/>
            <a:lstStyle/>
            <a:p>
              <a:endParaRPr lang="en-US"/>
            </a:p>
          </p:txBody>
        </p:sp>
        <p:sp>
          <p:nvSpPr>
            <p:cNvPr id="3082" name="Line 20"/>
            <p:cNvSpPr>
              <a:spLocks noChangeShapeType="1"/>
            </p:cNvSpPr>
            <p:nvPr/>
          </p:nvSpPr>
          <p:spPr bwMode="gray">
            <a:xfrm>
              <a:off x="4212" y="0"/>
              <a:ext cx="0" cy="4320"/>
            </a:xfrm>
            <a:prstGeom prst="line">
              <a:avLst/>
            </a:prstGeom>
            <a:noFill/>
            <a:ln w="3175">
              <a:solidFill>
                <a:schemeClr val="tx2"/>
              </a:solidFill>
              <a:round/>
              <a:headEnd/>
              <a:tailEnd/>
            </a:ln>
            <a:extLst>
              <a:ext uri="{909E8E84-426E-40DD-AFC4-6F175D3DCCD1}">
                <a14:hiddenFill xmlns:a14="http://schemas.microsoft.com/office/drawing/2010/main">
                  <a:noFill/>
                </a14:hiddenFill>
              </a:ext>
            </a:extLst>
          </p:spPr>
          <p:txBody>
            <a:bodyPr wrap="none" lIns="54000" tIns="54000" rIns="54000" bIns="54000"/>
            <a:lstStyle/>
            <a:p>
              <a:endParaRPr lang="en-US"/>
            </a:p>
          </p:txBody>
        </p:sp>
        <p:sp>
          <p:nvSpPr>
            <p:cNvPr id="3083" name="Line 21"/>
            <p:cNvSpPr>
              <a:spLocks noChangeShapeType="1"/>
            </p:cNvSpPr>
            <p:nvPr/>
          </p:nvSpPr>
          <p:spPr bwMode="gray">
            <a:xfrm>
              <a:off x="4309" y="0"/>
              <a:ext cx="0" cy="4320"/>
            </a:xfrm>
            <a:prstGeom prst="line">
              <a:avLst/>
            </a:prstGeom>
            <a:noFill/>
            <a:ln w="3175">
              <a:solidFill>
                <a:schemeClr val="tx2"/>
              </a:solidFill>
              <a:round/>
              <a:headEnd/>
              <a:tailEnd/>
            </a:ln>
            <a:extLst>
              <a:ext uri="{909E8E84-426E-40DD-AFC4-6F175D3DCCD1}">
                <a14:hiddenFill xmlns:a14="http://schemas.microsoft.com/office/drawing/2010/main">
                  <a:noFill/>
                </a14:hiddenFill>
              </a:ext>
            </a:extLst>
          </p:spPr>
          <p:txBody>
            <a:bodyPr wrap="none" lIns="54000" tIns="54000" rIns="54000" bIns="54000"/>
            <a:lstStyle/>
            <a:p>
              <a:endParaRPr lang="en-US"/>
            </a:p>
          </p:txBody>
        </p:sp>
        <p:sp>
          <p:nvSpPr>
            <p:cNvPr id="3084" name="Line 22"/>
            <p:cNvSpPr>
              <a:spLocks noChangeShapeType="1"/>
            </p:cNvSpPr>
            <p:nvPr/>
          </p:nvSpPr>
          <p:spPr bwMode="gray">
            <a:xfrm>
              <a:off x="158" y="0"/>
              <a:ext cx="0" cy="4320"/>
            </a:xfrm>
            <a:prstGeom prst="line">
              <a:avLst/>
            </a:prstGeom>
            <a:noFill/>
            <a:ln w="3175">
              <a:solidFill>
                <a:schemeClr val="tx2"/>
              </a:solidFill>
              <a:round/>
              <a:headEnd/>
              <a:tailEnd/>
            </a:ln>
            <a:extLst>
              <a:ext uri="{909E8E84-426E-40DD-AFC4-6F175D3DCCD1}">
                <a14:hiddenFill xmlns:a14="http://schemas.microsoft.com/office/drawing/2010/main">
                  <a:noFill/>
                </a14:hiddenFill>
              </a:ext>
            </a:extLst>
          </p:spPr>
          <p:txBody>
            <a:bodyPr wrap="none" lIns="54000" tIns="54000" rIns="54000" bIns="54000"/>
            <a:lstStyle/>
            <a:p>
              <a:endParaRPr lang="en-US"/>
            </a:p>
          </p:txBody>
        </p:sp>
        <p:sp>
          <p:nvSpPr>
            <p:cNvPr id="3085" name="Line 23"/>
            <p:cNvSpPr>
              <a:spLocks noChangeShapeType="1"/>
            </p:cNvSpPr>
            <p:nvPr/>
          </p:nvSpPr>
          <p:spPr bwMode="gray">
            <a:xfrm>
              <a:off x="2833" y="0"/>
              <a:ext cx="0" cy="4320"/>
            </a:xfrm>
            <a:prstGeom prst="line">
              <a:avLst/>
            </a:prstGeom>
            <a:noFill/>
            <a:ln w="3175">
              <a:solidFill>
                <a:schemeClr val="tx2"/>
              </a:solidFill>
              <a:round/>
              <a:headEnd/>
              <a:tailEnd/>
            </a:ln>
            <a:extLst>
              <a:ext uri="{909E8E84-426E-40DD-AFC4-6F175D3DCCD1}">
                <a14:hiddenFill xmlns:a14="http://schemas.microsoft.com/office/drawing/2010/main">
                  <a:noFill/>
                </a14:hiddenFill>
              </a:ext>
            </a:extLst>
          </p:spPr>
          <p:txBody>
            <a:bodyPr wrap="none" lIns="54000" tIns="54000" rIns="54000" bIns="54000"/>
            <a:lstStyle/>
            <a:p>
              <a:endParaRPr lang="en-US"/>
            </a:p>
          </p:txBody>
        </p:sp>
        <p:sp>
          <p:nvSpPr>
            <p:cNvPr id="3086" name="Line 24"/>
            <p:cNvSpPr>
              <a:spLocks noChangeShapeType="1"/>
            </p:cNvSpPr>
            <p:nvPr/>
          </p:nvSpPr>
          <p:spPr bwMode="gray">
            <a:xfrm>
              <a:off x="2924" y="0"/>
              <a:ext cx="0" cy="4320"/>
            </a:xfrm>
            <a:prstGeom prst="line">
              <a:avLst/>
            </a:prstGeom>
            <a:noFill/>
            <a:ln w="3175">
              <a:solidFill>
                <a:schemeClr val="tx2"/>
              </a:solidFill>
              <a:round/>
              <a:headEnd/>
              <a:tailEnd/>
            </a:ln>
            <a:extLst>
              <a:ext uri="{909E8E84-426E-40DD-AFC4-6F175D3DCCD1}">
                <a14:hiddenFill xmlns:a14="http://schemas.microsoft.com/office/drawing/2010/main">
                  <a:noFill/>
                </a14:hiddenFill>
              </a:ext>
            </a:extLst>
          </p:spPr>
          <p:txBody>
            <a:bodyPr wrap="none" lIns="54000" tIns="54000" rIns="54000" bIns="54000"/>
            <a:lstStyle/>
            <a:p>
              <a:endParaRPr lang="en-US"/>
            </a:p>
          </p:txBody>
        </p:sp>
        <p:sp>
          <p:nvSpPr>
            <p:cNvPr id="3087" name="Line 25"/>
            <p:cNvSpPr>
              <a:spLocks noChangeShapeType="1"/>
            </p:cNvSpPr>
            <p:nvPr/>
          </p:nvSpPr>
          <p:spPr bwMode="gray">
            <a:xfrm>
              <a:off x="5598" y="0"/>
              <a:ext cx="0" cy="4320"/>
            </a:xfrm>
            <a:prstGeom prst="line">
              <a:avLst/>
            </a:prstGeom>
            <a:noFill/>
            <a:ln w="3175">
              <a:solidFill>
                <a:schemeClr val="tx2"/>
              </a:solidFill>
              <a:round/>
              <a:headEnd/>
              <a:tailEnd/>
            </a:ln>
            <a:extLst>
              <a:ext uri="{909E8E84-426E-40DD-AFC4-6F175D3DCCD1}">
                <a14:hiddenFill xmlns:a14="http://schemas.microsoft.com/office/drawing/2010/main">
                  <a:noFill/>
                </a14:hiddenFill>
              </a:ext>
            </a:extLst>
          </p:spPr>
          <p:txBody>
            <a:bodyPr wrap="none" lIns="54000" tIns="54000" rIns="54000" bIns="54000"/>
            <a:lstStyle/>
            <a:p>
              <a:endParaRPr lang="en-US"/>
            </a:p>
          </p:txBody>
        </p:sp>
        <p:sp>
          <p:nvSpPr>
            <p:cNvPr id="3088" name="Line 26"/>
            <p:cNvSpPr>
              <a:spLocks noChangeShapeType="1"/>
            </p:cNvSpPr>
            <p:nvPr/>
          </p:nvSpPr>
          <p:spPr bwMode="gray">
            <a:xfrm>
              <a:off x="0" y="570"/>
              <a:ext cx="5760" cy="0"/>
            </a:xfrm>
            <a:prstGeom prst="line">
              <a:avLst/>
            </a:prstGeom>
            <a:noFill/>
            <a:ln w="3175">
              <a:solidFill>
                <a:schemeClr val="tx2"/>
              </a:solidFill>
              <a:round/>
              <a:headEnd/>
              <a:tailEnd/>
            </a:ln>
            <a:extLst>
              <a:ext uri="{909E8E84-426E-40DD-AFC4-6F175D3DCCD1}">
                <a14:hiddenFill xmlns:a14="http://schemas.microsoft.com/office/drawing/2010/main">
                  <a:noFill/>
                </a14:hiddenFill>
              </a:ext>
            </a:extLst>
          </p:spPr>
          <p:txBody>
            <a:bodyPr wrap="none" lIns="54000" tIns="54000" rIns="54000" bIns="54000"/>
            <a:lstStyle/>
            <a:p>
              <a:endParaRPr lang="en-US"/>
            </a:p>
          </p:txBody>
        </p:sp>
        <p:sp>
          <p:nvSpPr>
            <p:cNvPr id="3089" name="Line 27"/>
            <p:cNvSpPr>
              <a:spLocks noChangeShapeType="1"/>
            </p:cNvSpPr>
            <p:nvPr/>
          </p:nvSpPr>
          <p:spPr bwMode="gray">
            <a:xfrm>
              <a:off x="0" y="799"/>
              <a:ext cx="5760" cy="0"/>
            </a:xfrm>
            <a:prstGeom prst="line">
              <a:avLst/>
            </a:prstGeom>
            <a:noFill/>
            <a:ln w="3175">
              <a:solidFill>
                <a:schemeClr val="tx2"/>
              </a:solidFill>
              <a:round/>
              <a:headEnd/>
              <a:tailEnd/>
            </a:ln>
            <a:extLst>
              <a:ext uri="{909E8E84-426E-40DD-AFC4-6F175D3DCCD1}">
                <a14:hiddenFill xmlns:a14="http://schemas.microsoft.com/office/drawing/2010/main">
                  <a:noFill/>
                </a14:hiddenFill>
              </a:ext>
            </a:extLst>
          </p:spPr>
          <p:txBody>
            <a:bodyPr wrap="none" lIns="54000" tIns="54000" rIns="54000" bIns="54000"/>
            <a:lstStyle/>
            <a:p>
              <a:endParaRPr lang="en-US"/>
            </a:p>
          </p:txBody>
        </p:sp>
        <p:sp>
          <p:nvSpPr>
            <p:cNvPr id="3090" name="Line 28"/>
            <p:cNvSpPr>
              <a:spLocks noChangeShapeType="1"/>
            </p:cNvSpPr>
            <p:nvPr/>
          </p:nvSpPr>
          <p:spPr bwMode="gray">
            <a:xfrm>
              <a:off x="0" y="2385"/>
              <a:ext cx="5760" cy="0"/>
            </a:xfrm>
            <a:prstGeom prst="line">
              <a:avLst/>
            </a:prstGeom>
            <a:noFill/>
            <a:ln w="3175">
              <a:solidFill>
                <a:schemeClr val="tx2"/>
              </a:solidFill>
              <a:round/>
              <a:headEnd/>
              <a:tailEnd/>
            </a:ln>
            <a:extLst>
              <a:ext uri="{909E8E84-426E-40DD-AFC4-6F175D3DCCD1}">
                <a14:hiddenFill xmlns:a14="http://schemas.microsoft.com/office/drawing/2010/main">
                  <a:noFill/>
                </a14:hiddenFill>
              </a:ext>
            </a:extLst>
          </p:spPr>
          <p:txBody>
            <a:bodyPr wrap="none" lIns="54000" tIns="54000" rIns="54000" bIns="54000"/>
            <a:lstStyle/>
            <a:p>
              <a:endParaRPr lang="en-US"/>
            </a:p>
          </p:txBody>
        </p:sp>
        <p:sp>
          <p:nvSpPr>
            <p:cNvPr id="3091" name="Line 29"/>
            <p:cNvSpPr>
              <a:spLocks noChangeShapeType="1"/>
            </p:cNvSpPr>
            <p:nvPr/>
          </p:nvSpPr>
          <p:spPr bwMode="gray">
            <a:xfrm>
              <a:off x="0" y="2478"/>
              <a:ext cx="5760" cy="0"/>
            </a:xfrm>
            <a:prstGeom prst="line">
              <a:avLst/>
            </a:prstGeom>
            <a:noFill/>
            <a:ln w="3175">
              <a:solidFill>
                <a:schemeClr val="tx2"/>
              </a:solidFill>
              <a:round/>
              <a:headEnd/>
              <a:tailEnd/>
            </a:ln>
            <a:extLst>
              <a:ext uri="{909E8E84-426E-40DD-AFC4-6F175D3DCCD1}">
                <a14:hiddenFill xmlns:a14="http://schemas.microsoft.com/office/drawing/2010/main">
                  <a:noFill/>
                </a14:hiddenFill>
              </a:ext>
            </a:extLst>
          </p:spPr>
          <p:txBody>
            <a:bodyPr wrap="none" lIns="54000" tIns="54000" rIns="54000" bIns="54000"/>
            <a:lstStyle/>
            <a:p>
              <a:endParaRPr lang="en-US"/>
            </a:p>
          </p:txBody>
        </p:sp>
        <p:sp>
          <p:nvSpPr>
            <p:cNvPr id="3092" name="Line 30"/>
            <p:cNvSpPr>
              <a:spLocks noChangeShapeType="1"/>
            </p:cNvSpPr>
            <p:nvPr/>
          </p:nvSpPr>
          <p:spPr bwMode="gray">
            <a:xfrm>
              <a:off x="0" y="4156"/>
              <a:ext cx="5760" cy="0"/>
            </a:xfrm>
            <a:prstGeom prst="line">
              <a:avLst/>
            </a:prstGeom>
            <a:noFill/>
            <a:ln w="3175">
              <a:solidFill>
                <a:schemeClr val="tx2"/>
              </a:solidFill>
              <a:round/>
              <a:headEnd/>
              <a:tailEnd/>
            </a:ln>
            <a:extLst>
              <a:ext uri="{909E8E84-426E-40DD-AFC4-6F175D3DCCD1}">
                <a14:hiddenFill xmlns:a14="http://schemas.microsoft.com/office/drawing/2010/main">
                  <a:noFill/>
                </a14:hiddenFill>
              </a:ext>
            </a:extLst>
          </p:spPr>
          <p:txBody>
            <a:bodyPr wrap="none" lIns="54000" tIns="54000" rIns="54000" bIns="54000"/>
            <a:lstStyle/>
            <a:p>
              <a:endParaRPr lang="en-US"/>
            </a:p>
          </p:txBody>
        </p:sp>
        <p:sp>
          <p:nvSpPr>
            <p:cNvPr id="3093" name="Line 31"/>
            <p:cNvSpPr>
              <a:spLocks noChangeShapeType="1"/>
            </p:cNvSpPr>
            <p:nvPr/>
          </p:nvSpPr>
          <p:spPr bwMode="gray">
            <a:xfrm>
              <a:off x="1449" y="0"/>
              <a:ext cx="0" cy="4320"/>
            </a:xfrm>
            <a:prstGeom prst="line">
              <a:avLst/>
            </a:prstGeom>
            <a:noFill/>
            <a:ln w="3175">
              <a:solidFill>
                <a:schemeClr val="tx2"/>
              </a:solidFill>
              <a:round/>
              <a:headEnd/>
              <a:tailEnd/>
            </a:ln>
            <a:extLst>
              <a:ext uri="{909E8E84-426E-40DD-AFC4-6F175D3DCCD1}">
                <a14:hiddenFill xmlns:a14="http://schemas.microsoft.com/office/drawing/2010/main">
                  <a:noFill/>
                </a14:hiddenFill>
              </a:ext>
            </a:extLst>
          </p:spPr>
          <p:txBody>
            <a:bodyPr wrap="none" lIns="54000" tIns="54000" rIns="54000" bIns="54000"/>
            <a:lstStyle/>
            <a:p>
              <a:endParaRPr lang="en-US"/>
            </a:p>
          </p:txBody>
        </p:sp>
        <p:sp>
          <p:nvSpPr>
            <p:cNvPr id="3094" name="Line 32"/>
            <p:cNvSpPr>
              <a:spLocks noChangeShapeType="1"/>
            </p:cNvSpPr>
            <p:nvPr/>
          </p:nvSpPr>
          <p:spPr bwMode="gray">
            <a:xfrm>
              <a:off x="1539" y="0"/>
              <a:ext cx="0" cy="4320"/>
            </a:xfrm>
            <a:prstGeom prst="line">
              <a:avLst/>
            </a:prstGeom>
            <a:noFill/>
            <a:ln w="3175">
              <a:solidFill>
                <a:schemeClr val="tx2"/>
              </a:solidFill>
              <a:round/>
              <a:headEnd/>
              <a:tailEnd/>
            </a:ln>
            <a:extLst>
              <a:ext uri="{909E8E84-426E-40DD-AFC4-6F175D3DCCD1}">
                <a14:hiddenFill xmlns:a14="http://schemas.microsoft.com/office/drawing/2010/main">
                  <a:noFill/>
                </a14:hiddenFill>
              </a:ext>
            </a:extLst>
          </p:spPr>
          <p:txBody>
            <a:bodyPr wrap="none" lIns="54000" tIns="54000" rIns="54000" bIns="54000"/>
            <a:lstStyle/>
            <a:p>
              <a:endParaRPr lang="en-US"/>
            </a:p>
          </p:txBody>
        </p:sp>
        <p:sp>
          <p:nvSpPr>
            <p:cNvPr id="3095" name="Line 33"/>
            <p:cNvSpPr>
              <a:spLocks noChangeShapeType="1"/>
            </p:cNvSpPr>
            <p:nvPr/>
          </p:nvSpPr>
          <p:spPr bwMode="gray">
            <a:xfrm>
              <a:off x="0" y="346"/>
              <a:ext cx="5760" cy="0"/>
            </a:xfrm>
            <a:prstGeom prst="line">
              <a:avLst/>
            </a:prstGeom>
            <a:noFill/>
            <a:ln w="3175">
              <a:solidFill>
                <a:schemeClr val="tx2"/>
              </a:solidFill>
              <a:round/>
              <a:headEnd/>
              <a:tailEnd/>
            </a:ln>
            <a:extLst>
              <a:ext uri="{909E8E84-426E-40DD-AFC4-6F175D3DCCD1}">
                <a14:hiddenFill xmlns:a14="http://schemas.microsoft.com/office/drawing/2010/main">
                  <a:noFill/>
                </a14:hiddenFill>
              </a:ext>
            </a:extLst>
          </p:spPr>
          <p:txBody>
            <a:bodyPr wrap="none" lIns="54000" tIns="54000" rIns="54000" bIns="54000"/>
            <a:lstStyle/>
            <a:p>
              <a:endParaRPr lang="en-US"/>
            </a:p>
          </p:txBody>
        </p:sp>
      </p:grpSp>
      <p:sp>
        <p:nvSpPr>
          <p:cNvPr id="3075" name="Title Placeholder 1"/>
          <p:cNvSpPr>
            <a:spLocks noGrp="1"/>
          </p:cNvSpPr>
          <p:nvPr>
            <p:ph type="title"/>
          </p:nvPr>
        </p:nvSpPr>
        <p:spPr bwMode="auto">
          <a:xfrm>
            <a:off x="252413" y="520700"/>
            <a:ext cx="8639175"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72000" rIns="0" bIns="0" numCol="1" anchor="t" anchorCtr="0" compatLnSpc="1">
            <a:prstTxWarp prst="textNoShape">
              <a:avLst/>
            </a:prstTxWarp>
            <a:spAutoFit/>
          </a:bodyPr>
          <a:lstStyle/>
          <a:p>
            <a:pPr lvl="0"/>
            <a:r>
              <a:rPr lang="en-US" altLang="en-US" smtClean="0"/>
              <a:t>Click to edit Master title style</a:t>
            </a:r>
          </a:p>
        </p:txBody>
      </p:sp>
      <p:sp>
        <p:nvSpPr>
          <p:cNvPr id="3076" name="Text Placeholder 2"/>
          <p:cNvSpPr>
            <a:spLocks noGrp="1"/>
          </p:cNvSpPr>
          <p:nvPr>
            <p:ph type="body" idx="1"/>
          </p:nvPr>
        </p:nvSpPr>
        <p:spPr bwMode="auto">
          <a:xfrm>
            <a:off x="252413" y="1268413"/>
            <a:ext cx="8639175"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7" name="Copyright1"/>
          <p:cNvSpPr txBox="1">
            <a:spLocks noChangeArrowheads="1"/>
          </p:cNvSpPr>
          <p:nvPr>
            <p:custDataLst>
              <p:tags r:id="rId2"/>
            </p:custDataLst>
          </p:nvPr>
        </p:nvSpPr>
        <p:spPr bwMode="gray">
          <a:xfrm>
            <a:off x="252413" y="6597650"/>
            <a:ext cx="42529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tabLst>
                <a:tab pos="2244725" algn="l"/>
              </a:tabLst>
              <a:defRPr>
                <a:solidFill>
                  <a:schemeClr val="tx1"/>
                </a:solidFill>
                <a:latin typeface="Arial" pitchFamily="34" charset="0"/>
              </a:defRPr>
            </a:lvl1pPr>
            <a:lvl2pPr marL="742950" indent="-285750" eaLnBrk="0" hangingPunct="0">
              <a:tabLst>
                <a:tab pos="2244725" algn="l"/>
              </a:tabLst>
              <a:defRPr>
                <a:solidFill>
                  <a:schemeClr val="tx1"/>
                </a:solidFill>
                <a:latin typeface="Arial" pitchFamily="34" charset="0"/>
              </a:defRPr>
            </a:lvl2pPr>
            <a:lvl3pPr marL="1143000" indent="-228600" eaLnBrk="0" hangingPunct="0">
              <a:tabLst>
                <a:tab pos="2244725" algn="l"/>
              </a:tabLst>
              <a:defRPr>
                <a:solidFill>
                  <a:schemeClr val="tx1"/>
                </a:solidFill>
                <a:latin typeface="Arial" pitchFamily="34" charset="0"/>
              </a:defRPr>
            </a:lvl3pPr>
            <a:lvl4pPr marL="1600200" indent="-228600" eaLnBrk="0" hangingPunct="0">
              <a:tabLst>
                <a:tab pos="2244725" algn="l"/>
              </a:tabLst>
              <a:defRPr>
                <a:solidFill>
                  <a:schemeClr val="tx1"/>
                </a:solidFill>
                <a:latin typeface="Arial" pitchFamily="34" charset="0"/>
              </a:defRPr>
            </a:lvl4pPr>
            <a:lvl5pPr marL="2057400" indent="-228600" eaLnBrk="0" hangingPunct="0">
              <a:tabLst>
                <a:tab pos="2244725" algn="l"/>
              </a:tabLst>
              <a:defRPr>
                <a:solidFill>
                  <a:schemeClr val="tx1"/>
                </a:solidFill>
                <a:latin typeface="Arial" pitchFamily="34" charset="0"/>
              </a:defRPr>
            </a:lvl5pPr>
            <a:lvl6pPr marL="2514600" indent="-228600" eaLnBrk="0" fontAlgn="base" hangingPunct="0">
              <a:spcBef>
                <a:spcPct val="0"/>
              </a:spcBef>
              <a:spcAft>
                <a:spcPct val="0"/>
              </a:spcAft>
              <a:tabLst>
                <a:tab pos="2244725" algn="l"/>
              </a:tabLst>
              <a:defRPr>
                <a:solidFill>
                  <a:schemeClr val="tx1"/>
                </a:solidFill>
                <a:latin typeface="Arial" pitchFamily="34" charset="0"/>
              </a:defRPr>
            </a:lvl6pPr>
            <a:lvl7pPr marL="2971800" indent="-228600" eaLnBrk="0" fontAlgn="base" hangingPunct="0">
              <a:spcBef>
                <a:spcPct val="0"/>
              </a:spcBef>
              <a:spcAft>
                <a:spcPct val="0"/>
              </a:spcAft>
              <a:tabLst>
                <a:tab pos="2244725" algn="l"/>
              </a:tabLst>
              <a:defRPr>
                <a:solidFill>
                  <a:schemeClr val="tx1"/>
                </a:solidFill>
                <a:latin typeface="Arial" pitchFamily="34" charset="0"/>
              </a:defRPr>
            </a:lvl7pPr>
            <a:lvl8pPr marL="3429000" indent="-228600" eaLnBrk="0" fontAlgn="base" hangingPunct="0">
              <a:spcBef>
                <a:spcPct val="0"/>
              </a:spcBef>
              <a:spcAft>
                <a:spcPct val="0"/>
              </a:spcAft>
              <a:tabLst>
                <a:tab pos="2244725" algn="l"/>
              </a:tabLst>
              <a:defRPr>
                <a:solidFill>
                  <a:schemeClr val="tx1"/>
                </a:solidFill>
                <a:latin typeface="Arial" pitchFamily="34" charset="0"/>
              </a:defRPr>
            </a:lvl8pPr>
            <a:lvl9pPr marL="3886200" indent="-228600" eaLnBrk="0" fontAlgn="base" hangingPunct="0">
              <a:spcBef>
                <a:spcPct val="0"/>
              </a:spcBef>
              <a:spcAft>
                <a:spcPct val="0"/>
              </a:spcAft>
              <a:tabLst>
                <a:tab pos="2244725" algn="l"/>
              </a:tabLst>
              <a:defRPr>
                <a:solidFill>
                  <a:schemeClr val="tx1"/>
                </a:solidFill>
                <a:latin typeface="Arial" pitchFamily="34" charset="0"/>
              </a:defRPr>
            </a:lvl9pPr>
          </a:lstStyle>
          <a:p>
            <a:pPr defTabSz="914400" eaLnBrk="1" hangingPunct="1">
              <a:lnSpc>
                <a:spcPct val="90000"/>
              </a:lnSpc>
              <a:defRPr/>
            </a:pPr>
            <a:r>
              <a:rPr lang="en-US" altLang="en-US" sz="700" smtClean="0">
                <a:solidFill>
                  <a:srgbClr val="808080"/>
                </a:solidFill>
                <a:latin typeface="Arial Narrow" pitchFamily="34" charset="0"/>
                <a:ea typeface="MS Mincho" pitchFamily="49" charset="-128"/>
              </a:rPr>
              <a:t>©  2011 Grant Thornton   |   Project Phoenix   |   May 2011</a:t>
            </a:r>
            <a:endParaRPr lang="en-US" altLang="en-US" sz="700" smtClean="0">
              <a:solidFill>
                <a:srgbClr val="000000"/>
              </a:solidFill>
              <a:latin typeface="Arial Narrow" pitchFamily="34" charset="0"/>
            </a:endParaRPr>
          </a:p>
        </p:txBody>
      </p:sp>
      <p:sp>
        <p:nvSpPr>
          <p:cNvPr id="3078" name="Text Box 6"/>
          <p:cNvSpPr txBox="1">
            <a:spLocks noChangeArrowheads="1"/>
          </p:cNvSpPr>
          <p:nvPr>
            <p:custDataLst>
              <p:tags r:id="rId3"/>
            </p:custDataLst>
          </p:nvPr>
        </p:nvSpPr>
        <p:spPr bwMode="gray">
          <a:xfrm>
            <a:off x="7696200" y="0"/>
            <a:ext cx="1249363"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wrap="none" lIns="54000" tIns="54000" rIns="54000" bIns="54000" anchorCtr="1">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r>
              <a:rPr lang="en-US" altLang="en-US" sz="3200" b="1" smtClean="0">
                <a:solidFill>
                  <a:srgbClr val="808080"/>
                </a:solidFill>
                <a:latin typeface="Arial Narrow" pitchFamily="34" charset="0"/>
              </a:rPr>
              <a:t>DRAFT</a:t>
            </a:r>
            <a:endParaRPr lang="en-US" altLang="en-US" smtClean="0">
              <a:solidFill>
                <a:srgbClr val="000000"/>
              </a:solidFill>
            </a:endParaRPr>
          </a:p>
        </p:txBody>
      </p:sp>
      <p:sp>
        <p:nvSpPr>
          <p:cNvPr id="3079" name="Line 107"/>
          <p:cNvSpPr>
            <a:spLocks noChangeShapeType="1"/>
          </p:cNvSpPr>
          <p:nvPr/>
        </p:nvSpPr>
        <p:spPr bwMode="gray">
          <a:xfrm>
            <a:off x="252413" y="550863"/>
            <a:ext cx="8640762" cy="0"/>
          </a:xfrm>
          <a:prstGeom prst="line">
            <a:avLst/>
          </a:prstGeom>
          <a:noFill/>
          <a:ln w="3175">
            <a:solidFill>
              <a:srgbClr val="828282"/>
            </a:solidFill>
            <a:round/>
            <a:headEnd/>
            <a:tailEnd/>
          </a:ln>
          <a:extLst>
            <a:ext uri="{909E8E84-426E-40DD-AFC4-6F175D3DCCD1}">
              <a14:hiddenFill xmlns:a14="http://schemas.microsoft.com/office/drawing/2010/main">
                <a:noFill/>
              </a14:hiddenFill>
            </a:ext>
          </a:extLst>
        </p:spPr>
        <p:txBody>
          <a:bodyPr lIns="54000" tIns="54000" rIns="54000" bIns="54000" anchorCtr="1">
            <a:spAutoFit/>
          </a:bodyPr>
          <a:lstStyle/>
          <a:p>
            <a:endParaRPr lang="en-US"/>
          </a:p>
        </p:txBody>
      </p:sp>
      <p:sp>
        <p:nvSpPr>
          <p:cNvPr id="3080" name="TextBox 9"/>
          <p:cNvSpPr txBox="1">
            <a:spLocks noChangeArrowheads="1"/>
          </p:cNvSpPr>
          <p:nvPr/>
        </p:nvSpPr>
        <p:spPr bwMode="gray">
          <a:xfrm>
            <a:off x="252413" y="6699250"/>
            <a:ext cx="277495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14400" eaLnBrk="1" hangingPunct="1">
              <a:defRPr/>
            </a:pPr>
            <a:r>
              <a:rPr lang="en-US" altLang="en-US" sz="600" smtClean="0">
                <a:solidFill>
                  <a:srgbClr val="808080"/>
                </a:solidFill>
                <a:latin typeface="Arial Narrow" pitchFamily="34" charset="0"/>
                <a:ea typeface="MS Mincho" pitchFamily="49" charset="-128"/>
              </a:rPr>
              <a:t>U.S. member firm of Grant Thornton International Ltd.</a:t>
            </a:r>
          </a:p>
        </p:txBody>
      </p:sp>
    </p:spTree>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lang="en-GB" sz="2000" kern="1200" dirty="0">
          <a:solidFill>
            <a:schemeClr val="tx1"/>
          </a:solidFill>
          <a:latin typeface="Garamond" pitchFamily="18" charset="0"/>
          <a:ea typeface="+mj-ea"/>
          <a:cs typeface="+mj-cs"/>
        </a:defRPr>
      </a:lvl1pPr>
      <a:lvl2pPr algn="l" rtl="0" eaLnBrk="0" fontAlgn="base" hangingPunct="0">
        <a:spcBef>
          <a:spcPct val="0"/>
        </a:spcBef>
        <a:spcAft>
          <a:spcPct val="0"/>
        </a:spcAft>
        <a:defRPr sz="2000">
          <a:solidFill>
            <a:schemeClr val="tx1"/>
          </a:solidFill>
          <a:latin typeface="Garamond" pitchFamily="18" charset="0"/>
        </a:defRPr>
      </a:lvl2pPr>
      <a:lvl3pPr algn="l" rtl="0" eaLnBrk="0" fontAlgn="base" hangingPunct="0">
        <a:spcBef>
          <a:spcPct val="0"/>
        </a:spcBef>
        <a:spcAft>
          <a:spcPct val="0"/>
        </a:spcAft>
        <a:defRPr sz="2000">
          <a:solidFill>
            <a:schemeClr val="tx1"/>
          </a:solidFill>
          <a:latin typeface="Garamond" pitchFamily="18" charset="0"/>
        </a:defRPr>
      </a:lvl3pPr>
      <a:lvl4pPr algn="l" rtl="0" eaLnBrk="0" fontAlgn="base" hangingPunct="0">
        <a:spcBef>
          <a:spcPct val="0"/>
        </a:spcBef>
        <a:spcAft>
          <a:spcPct val="0"/>
        </a:spcAft>
        <a:defRPr sz="2000">
          <a:solidFill>
            <a:schemeClr val="tx1"/>
          </a:solidFill>
          <a:latin typeface="Garamond" pitchFamily="18" charset="0"/>
        </a:defRPr>
      </a:lvl4pPr>
      <a:lvl5pPr algn="l" rtl="0" eaLnBrk="0" fontAlgn="base" hangingPunct="0">
        <a:spcBef>
          <a:spcPct val="0"/>
        </a:spcBef>
        <a:spcAft>
          <a:spcPct val="0"/>
        </a:spcAft>
        <a:defRPr sz="2000">
          <a:solidFill>
            <a:schemeClr val="tx1"/>
          </a:solidFill>
          <a:latin typeface="Garamond"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algn="l" rtl="0" eaLnBrk="0" fontAlgn="base" hangingPunct="0">
        <a:spcBef>
          <a:spcPts val="400"/>
        </a:spcBef>
        <a:spcAft>
          <a:spcPct val="0"/>
        </a:spcAft>
        <a:buFont typeface="Arial" charset="0"/>
        <a:defRPr sz="1000" b="1" kern="1200">
          <a:solidFill>
            <a:schemeClr val="accent1"/>
          </a:solidFill>
          <a:latin typeface="+mn-lt"/>
          <a:ea typeface="+mn-ea"/>
          <a:cs typeface="+mn-cs"/>
        </a:defRPr>
      </a:lvl1pPr>
      <a:lvl2pPr algn="l" rtl="0" eaLnBrk="0" fontAlgn="base" hangingPunct="0">
        <a:spcBef>
          <a:spcPts val="400"/>
        </a:spcBef>
        <a:spcAft>
          <a:spcPct val="0"/>
        </a:spcAft>
        <a:buFont typeface="Arial" charset="0"/>
        <a:defRPr sz="1000" kern="1200">
          <a:solidFill>
            <a:schemeClr val="tx1"/>
          </a:solidFill>
          <a:latin typeface="+mn-lt"/>
          <a:ea typeface="+mn-ea"/>
          <a:cs typeface="+mn-cs"/>
        </a:defRPr>
      </a:lvl2pPr>
      <a:lvl3pPr marL="177800" indent="-177800" algn="l" rtl="0" eaLnBrk="0" fontAlgn="base" hangingPunct="0">
        <a:spcBef>
          <a:spcPts val="400"/>
        </a:spcBef>
        <a:spcAft>
          <a:spcPct val="0"/>
        </a:spcAft>
        <a:buClr>
          <a:schemeClr val="bg2"/>
        </a:buClr>
        <a:buFont typeface="Wingdings 2" pitchFamily="18" charset="2"/>
        <a:buChar char=""/>
        <a:defRPr sz="1000" kern="1200">
          <a:solidFill>
            <a:schemeClr val="tx1"/>
          </a:solidFill>
          <a:latin typeface="+mn-lt"/>
          <a:ea typeface="+mn-ea"/>
          <a:cs typeface="+mn-cs"/>
        </a:defRPr>
      </a:lvl3pPr>
      <a:lvl4pPr marL="361950" indent="-184150" algn="l" rtl="0" eaLnBrk="0" fontAlgn="base" hangingPunct="0">
        <a:spcBef>
          <a:spcPts val="400"/>
        </a:spcBef>
        <a:spcAft>
          <a:spcPct val="0"/>
        </a:spcAft>
        <a:buClr>
          <a:schemeClr val="bg2"/>
        </a:buClr>
        <a:buFont typeface="Symbol" pitchFamily="18" charset="2"/>
        <a:buChar char=""/>
        <a:defRPr sz="1000" kern="1200">
          <a:solidFill>
            <a:schemeClr val="tx1"/>
          </a:solidFill>
          <a:latin typeface="+mn-lt"/>
          <a:ea typeface="+mn-ea"/>
          <a:cs typeface="+mn-cs"/>
        </a:defRPr>
      </a:lvl4pPr>
      <a:lvl5pPr marL="539750" indent="-177800" algn="l" rtl="0" eaLnBrk="0" fontAlgn="base" hangingPunct="0">
        <a:spcBef>
          <a:spcPts val="400"/>
        </a:spcBef>
        <a:spcAft>
          <a:spcPct val="0"/>
        </a:spcAft>
        <a:buClr>
          <a:schemeClr val="bg2"/>
        </a:buClr>
        <a:buFont typeface="Symbol" pitchFamily="18" charset="2"/>
        <a:buChar char=""/>
        <a:defRPr sz="1000" kern="1200">
          <a:solidFill>
            <a:schemeClr val="tx1"/>
          </a:solidFill>
          <a:latin typeface="+mn-lt"/>
          <a:ea typeface="+mn-ea"/>
          <a:cs typeface="+mn-cs"/>
        </a:defRPr>
      </a:lvl5pPr>
      <a:lvl6pPr marL="717550" indent="-177800" algn="l" defTabSz="914400" rtl="0" eaLnBrk="1" latinLnBrk="0" hangingPunct="1">
        <a:lnSpc>
          <a:spcPct val="100000"/>
        </a:lnSpc>
        <a:spcBef>
          <a:spcPts val="400"/>
        </a:spcBef>
        <a:buClr>
          <a:schemeClr val="bg2"/>
        </a:buClr>
        <a:buFont typeface="Symbol" pitchFamily="18" charset="2"/>
        <a:buChar char=""/>
        <a:defRPr sz="1000" kern="1200">
          <a:solidFill>
            <a:schemeClr val="tx1"/>
          </a:solidFill>
          <a:latin typeface="+mn-lt"/>
          <a:ea typeface="+mn-ea"/>
          <a:cs typeface="+mn-cs"/>
        </a:defRPr>
      </a:lvl6pPr>
      <a:lvl7pPr marL="895350" indent="-177800" algn="l" defTabSz="914400" rtl="0" eaLnBrk="1" latinLnBrk="0" hangingPunct="1">
        <a:lnSpc>
          <a:spcPct val="100000"/>
        </a:lnSpc>
        <a:spcBef>
          <a:spcPts val="400"/>
        </a:spcBef>
        <a:buClr>
          <a:schemeClr val="bg2"/>
        </a:buClr>
        <a:buFont typeface="Symbol" pitchFamily="18" charset="2"/>
        <a:buChar char=""/>
        <a:defRPr sz="1000" kern="1200">
          <a:solidFill>
            <a:schemeClr val="tx1"/>
          </a:solidFill>
          <a:latin typeface="+mn-lt"/>
          <a:ea typeface="+mn-ea"/>
          <a:cs typeface="+mn-cs"/>
        </a:defRPr>
      </a:lvl7pPr>
      <a:lvl8pPr marL="1079500" indent="-184150" algn="l" defTabSz="914400" rtl="0" eaLnBrk="1" latinLnBrk="0" hangingPunct="1">
        <a:lnSpc>
          <a:spcPct val="100000"/>
        </a:lnSpc>
        <a:spcBef>
          <a:spcPts val="400"/>
        </a:spcBef>
        <a:buClr>
          <a:schemeClr val="bg2"/>
        </a:buClr>
        <a:buFont typeface="Symbol" pitchFamily="18" charset="2"/>
        <a:buChar char=""/>
        <a:defRPr sz="1000" kern="1200">
          <a:solidFill>
            <a:schemeClr val="tx1"/>
          </a:solidFill>
          <a:latin typeface="+mn-lt"/>
          <a:ea typeface="+mn-ea"/>
          <a:cs typeface="+mn-cs"/>
        </a:defRPr>
      </a:lvl8pPr>
      <a:lvl9pPr marL="1257300" indent="-177800" algn="l" defTabSz="914400" rtl="0" eaLnBrk="1" latinLnBrk="0" hangingPunct="1">
        <a:lnSpc>
          <a:spcPct val="100000"/>
        </a:lnSpc>
        <a:spcBef>
          <a:spcPts val="400"/>
        </a:spcBef>
        <a:buClr>
          <a:schemeClr val="bg2"/>
        </a:buClr>
        <a:buFont typeface="Symbol" pitchFamily="18" charset="2"/>
        <a:buChar char=""/>
        <a:defRPr sz="10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8.tmp"/></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nvSpPr>
        <p:spPr>
          <a:xfrm>
            <a:off x="1216025" y="2584450"/>
            <a:ext cx="7646988" cy="1468438"/>
          </a:xfrm>
          <a:prstGeom prst="rect">
            <a:avLst/>
          </a:prstGeom>
        </p:spPr>
        <p:txBody>
          <a:bodyPr anchor="b"/>
          <a:lstStyle>
            <a:lvl1pPr algn="l" defTabSz="457200" rtl="0" eaLnBrk="1" latinLnBrk="0" hangingPunct="1">
              <a:spcBef>
                <a:spcPct val="0"/>
              </a:spcBef>
              <a:buNone/>
              <a:defRPr sz="3200" b="1" kern="1200" cap="none">
                <a:solidFill>
                  <a:schemeClr val="accent2"/>
                </a:solidFill>
                <a:latin typeface="+mj-lt"/>
                <a:ea typeface="+mj-ea"/>
                <a:cs typeface="+mj-cs"/>
              </a:defRPr>
            </a:lvl1pPr>
          </a:lstStyle>
          <a:p>
            <a:pPr fontAlgn="auto">
              <a:spcAft>
                <a:spcPts val="0"/>
              </a:spcAft>
              <a:defRPr/>
            </a:pPr>
            <a:endParaRPr lang="en-US" sz="2900" cap="all" dirty="0">
              <a:solidFill>
                <a:schemeClr val="bg1"/>
              </a:solidFill>
              <a:cs typeface="Calibri"/>
            </a:endParaRPr>
          </a:p>
        </p:txBody>
      </p:sp>
      <p:sp>
        <p:nvSpPr>
          <p:cNvPr id="6147" name="Title 31"/>
          <p:cNvSpPr>
            <a:spLocks noGrp="1"/>
          </p:cNvSpPr>
          <p:nvPr>
            <p:ph type="ctrTitle"/>
          </p:nvPr>
        </p:nvSpPr>
        <p:spPr>
          <a:xfrm>
            <a:off x="1314450" y="2706688"/>
            <a:ext cx="7143750" cy="1130300"/>
          </a:xfrm>
        </p:spPr>
        <p:txBody>
          <a:bodyPr>
            <a:normAutofit fontScale="90000"/>
          </a:bodyPr>
          <a:lstStyle/>
          <a:p>
            <a:pPr eaLnBrk="1" hangingPunct="1"/>
            <a:r>
              <a:rPr lang="en-US" sz="3200" dirty="0"/>
              <a:t>The challenge of measurement in education: the case of out of school children </a:t>
            </a:r>
            <a:r>
              <a:rPr lang="en-US" sz="3200" dirty="0" smtClean="0"/>
              <a:t>data </a:t>
            </a:r>
            <a:endParaRPr lang="en-US" altLang="en-US" sz="3200" dirty="0" smtClean="0"/>
          </a:p>
        </p:txBody>
      </p:sp>
      <p:sp>
        <p:nvSpPr>
          <p:cNvPr id="6148" name="Subtitle 32"/>
          <p:cNvSpPr>
            <a:spLocks noGrp="1"/>
          </p:cNvSpPr>
          <p:nvPr>
            <p:ph type="subTitle" idx="1"/>
          </p:nvPr>
        </p:nvSpPr>
        <p:spPr>
          <a:xfrm>
            <a:off x="1314450" y="3836988"/>
            <a:ext cx="7143750" cy="1801812"/>
          </a:xfrm>
        </p:spPr>
        <p:txBody>
          <a:bodyPr/>
          <a:lstStyle/>
          <a:p>
            <a:pPr eaLnBrk="1" hangingPunct="1"/>
            <a:r>
              <a:rPr lang="en-US" altLang="en-US" dirty="0" smtClean="0"/>
              <a:t> </a:t>
            </a:r>
          </a:p>
        </p:txBody>
      </p:sp>
      <p:sp>
        <p:nvSpPr>
          <p:cNvPr id="2" name="TextBox 1"/>
          <p:cNvSpPr txBox="1"/>
          <p:nvPr/>
        </p:nvSpPr>
        <p:spPr>
          <a:xfrm>
            <a:off x="1216024" y="5365845"/>
            <a:ext cx="4583371" cy="1200329"/>
          </a:xfrm>
          <a:prstGeom prst="rect">
            <a:avLst/>
          </a:prstGeom>
          <a:noFill/>
        </p:spPr>
        <p:txBody>
          <a:bodyPr wrap="none" rtlCol="0">
            <a:spAutoFit/>
          </a:bodyPr>
          <a:lstStyle/>
          <a:p>
            <a:r>
              <a:rPr lang="en-US" dirty="0" smtClean="0">
                <a:solidFill>
                  <a:schemeClr val="bg1"/>
                </a:solidFill>
              </a:rPr>
              <a:t>Charles Gale</a:t>
            </a:r>
          </a:p>
          <a:p>
            <a:r>
              <a:rPr lang="en-US" dirty="0" smtClean="0">
                <a:solidFill>
                  <a:schemeClr val="bg1"/>
                </a:solidFill>
              </a:rPr>
              <a:t>Research Associate</a:t>
            </a:r>
          </a:p>
          <a:p>
            <a:r>
              <a:rPr lang="en-US" dirty="0" smtClean="0">
                <a:solidFill>
                  <a:schemeClr val="bg1"/>
                </a:solidFill>
              </a:rPr>
              <a:t>Education Policy and Data Center, FHI 360</a:t>
            </a:r>
          </a:p>
          <a:p>
            <a:r>
              <a:rPr lang="en-US" dirty="0" smtClean="0">
                <a:solidFill>
                  <a:schemeClr val="bg1"/>
                </a:solidFill>
              </a:rPr>
              <a:t>cgale@fhi360.org</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72955" y="2493963"/>
            <a:ext cx="9512490" cy="3847207"/>
          </a:xfrm>
          <a:prstGeom prst="rect">
            <a:avLst/>
          </a:prstGeom>
        </p:spPr>
        <p:txBody>
          <a:bodyPr wrap="square">
            <a:spAutoFit/>
          </a:bodyPr>
          <a:lstStyle/>
          <a:p>
            <a:pPr marL="0" indent="0">
              <a:buNone/>
            </a:pPr>
            <a:r>
              <a:rPr lang="en-US" dirty="0">
                <a:latin typeface="Arial" panose="020B0604020202020204" pitchFamily="34" charset="0"/>
                <a:cs typeface="Arial" panose="020B0604020202020204" pitchFamily="34" charset="0"/>
              </a:rPr>
              <a:t>How many </a:t>
            </a:r>
            <a:r>
              <a:rPr lang="en-US" dirty="0">
                <a:solidFill>
                  <a:schemeClr val="accent2">
                    <a:lumMod val="75000"/>
                  </a:schemeClr>
                </a:solidFill>
                <a:latin typeface="Arial" panose="020B0604020202020204" pitchFamily="34" charset="0"/>
                <a:cs typeface="Arial" panose="020B0604020202020204" pitchFamily="34" charset="0"/>
              </a:rPr>
              <a:t>primary-aged children </a:t>
            </a:r>
            <a:r>
              <a:rPr lang="en-US" dirty="0">
                <a:latin typeface="Arial" panose="020B0604020202020204" pitchFamily="34" charset="0"/>
                <a:cs typeface="Arial" panose="020B0604020202020204" pitchFamily="34" charset="0"/>
              </a:rPr>
              <a:t>are out of school</a:t>
            </a:r>
            <a:r>
              <a:rPr lang="en-US" dirty="0" smtClean="0">
                <a:latin typeface="Arial" panose="020B0604020202020204" pitchFamily="34" charset="0"/>
                <a:cs typeface="Arial" panose="020B0604020202020204" pitchFamily="34" charset="0"/>
              </a:rPr>
              <a:t>?</a:t>
            </a:r>
          </a:p>
          <a:p>
            <a:pPr marL="0" indent="0" algn="ctr">
              <a:buNone/>
            </a:pPr>
            <a:endParaRPr lang="en-US" sz="2400" b="1" dirty="0" smtClean="0">
              <a:solidFill>
                <a:schemeClr val="accent2">
                  <a:lumMod val="75000"/>
                </a:schemeClr>
              </a:solidFill>
              <a:latin typeface="Arial" panose="020B0604020202020204" pitchFamily="34" charset="0"/>
              <a:cs typeface="Arial" panose="020B0604020202020204" pitchFamily="34" charset="0"/>
            </a:endParaRPr>
          </a:p>
          <a:p>
            <a:pPr marL="2171700" lvl="5" indent="0">
              <a:buNone/>
            </a:pPr>
            <a:r>
              <a:rPr lang="en-US" b="1" dirty="0" smtClean="0">
                <a:solidFill>
                  <a:schemeClr val="accent2">
                    <a:lumMod val="75000"/>
                  </a:schemeClr>
                </a:solidFill>
                <a:latin typeface="Arial" panose="020B0604020202020204" pitchFamily="34" charset="0"/>
                <a:cs typeface="Arial" panose="020B0604020202020204" pitchFamily="34" charset="0"/>
              </a:rPr>
              <a:t>Variation </a:t>
            </a:r>
            <a:r>
              <a:rPr lang="en-US" b="1" dirty="0">
                <a:solidFill>
                  <a:schemeClr val="accent2">
                    <a:lumMod val="75000"/>
                  </a:schemeClr>
                </a:solidFill>
                <a:latin typeface="Arial" panose="020B0604020202020204" pitchFamily="34" charset="0"/>
                <a:cs typeface="Arial" panose="020B0604020202020204" pitchFamily="34" charset="0"/>
              </a:rPr>
              <a:t>in ‘primary</a:t>
            </a:r>
            <a:r>
              <a:rPr lang="en-US" dirty="0" smtClean="0">
                <a:solidFill>
                  <a:schemeClr val="accent2">
                    <a:lumMod val="75000"/>
                  </a:schemeClr>
                </a:solidFill>
                <a:latin typeface="Arial" panose="020B0604020202020204" pitchFamily="34" charset="0"/>
                <a:cs typeface="Arial" panose="020B0604020202020204" pitchFamily="34" charset="0"/>
              </a:rPr>
              <a:t>’</a:t>
            </a:r>
          </a:p>
          <a:p>
            <a:pPr marL="2171700" lvl="5" indent="0">
              <a:buNone/>
            </a:pPr>
            <a:endParaRPr lang="en-US" dirty="0">
              <a:solidFill>
                <a:schemeClr val="accent2">
                  <a:lumMod val="75000"/>
                </a:schemeClr>
              </a:solidFill>
            </a:endParaRPr>
          </a:p>
          <a:p>
            <a:pPr lvl="5">
              <a:buFont typeface="Wingdings" panose="05000000000000000000" pitchFamily="2" charset="2"/>
              <a:buChar char="§"/>
            </a:pPr>
            <a:r>
              <a:rPr lang="en-US" dirty="0">
                <a:solidFill>
                  <a:schemeClr val="accent2">
                    <a:lumMod val="75000"/>
                  </a:schemeClr>
                </a:solidFill>
                <a:latin typeface="Arial" panose="020B0604020202020204" pitchFamily="34" charset="0"/>
                <a:cs typeface="Arial" panose="020B0604020202020204" pitchFamily="34" charset="0"/>
              </a:rPr>
              <a:t>Across countries</a:t>
            </a:r>
          </a:p>
          <a:p>
            <a:pPr lvl="5">
              <a:buFont typeface="Wingdings" panose="05000000000000000000" pitchFamily="2" charset="2"/>
              <a:buChar char="§"/>
            </a:pPr>
            <a:r>
              <a:rPr lang="en-US" dirty="0">
                <a:solidFill>
                  <a:schemeClr val="accent2">
                    <a:lumMod val="75000"/>
                  </a:schemeClr>
                </a:solidFill>
                <a:latin typeface="Arial" panose="020B0604020202020204" pitchFamily="34" charset="0"/>
                <a:cs typeface="Arial" panose="020B0604020202020204" pitchFamily="34" charset="0"/>
              </a:rPr>
              <a:t>Within countries</a:t>
            </a:r>
          </a:p>
          <a:p>
            <a:pPr lvl="5">
              <a:buFont typeface="Wingdings" panose="05000000000000000000" pitchFamily="2" charset="2"/>
              <a:buChar char="§"/>
            </a:pPr>
            <a:r>
              <a:rPr lang="en-US" dirty="0">
                <a:solidFill>
                  <a:schemeClr val="accent2">
                    <a:lumMod val="75000"/>
                  </a:schemeClr>
                </a:solidFill>
                <a:latin typeface="Arial" panose="020B0604020202020204" pitchFamily="34" charset="0"/>
                <a:cs typeface="Arial" panose="020B0604020202020204" pitchFamily="34" charset="0"/>
              </a:rPr>
              <a:t>Over time</a:t>
            </a:r>
          </a:p>
          <a:p>
            <a:pPr marL="0" indent="0">
              <a:buNone/>
            </a:pPr>
            <a:endParaRPr lang="en-US" sz="2800" dirty="0"/>
          </a:p>
          <a:p>
            <a:pPr algn="ctr"/>
            <a:endParaRPr lang="en-US" dirty="0"/>
          </a:p>
        </p:txBody>
      </p:sp>
    </p:spTree>
    <p:extLst>
      <p:ext uri="{BB962C8B-B14F-4D97-AF65-F5344CB8AC3E}">
        <p14:creationId xmlns:p14="http://schemas.microsoft.com/office/powerpoint/2010/main" val="28543149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427493" cy="992188"/>
          </a:xfrm>
        </p:spPr>
        <p:txBody>
          <a:bodyPr/>
          <a:lstStyle/>
          <a:p>
            <a:r>
              <a:rPr lang="en-US" dirty="0" smtClean="0"/>
              <a:t>ISCED 1 compared to national primary durations</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495103535"/>
              </p:ext>
            </p:extLst>
          </p:nvPr>
        </p:nvGraphicFramePr>
        <p:xfrm>
          <a:off x="102358" y="1102057"/>
          <a:ext cx="8918812" cy="52168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575997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086299" cy="992188"/>
          </a:xfrm>
        </p:spPr>
        <p:txBody>
          <a:bodyPr/>
          <a:lstStyle/>
          <a:p>
            <a:r>
              <a:rPr lang="en-US" dirty="0" smtClean="0"/>
              <a:t>Primary duration and entry ages, India, state compared to national</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546012820"/>
              </p:ext>
            </p:extLst>
          </p:nvPr>
        </p:nvGraphicFramePr>
        <p:xfrm>
          <a:off x="641441" y="1524545"/>
          <a:ext cx="8120424" cy="3879968"/>
        </p:xfrm>
        <a:graphic>
          <a:graphicData uri="http://schemas.openxmlformats.org/drawingml/2006/table">
            <a:tbl>
              <a:tblPr firstRow="1" firstCol="1" bandRow="1">
                <a:tableStyleId>{5C22544A-7EE6-4342-B048-85BDC9FD1C3A}</a:tableStyleId>
              </a:tblPr>
              <a:tblGrid>
                <a:gridCol w="1353404"/>
                <a:gridCol w="1353404"/>
                <a:gridCol w="1353404"/>
                <a:gridCol w="1353404"/>
                <a:gridCol w="1353404"/>
                <a:gridCol w="1353404"/>
              </a:tblGrid>
              <a:tr h="963404">
                <a:tc>
                  <a:txBody>
                    <a:bodyPr/>
                    <a:lstStyle/>
                    <a:p>
                      <a:pPr algn="l" fontAlgn="b"/>
                      <a:r>
                        <a:rPr lang="en-US" sz="1800" u="none" strike="noStrike" dirty="0">
                          <a:effectLst/>
                        </a:rPr>
                        <a:t>State or U/T</a:t>
                      </a:r>
                      <a:endParaRPr lang="en-US" sz="1800" b="0" i="0" u="none" strike="noStrike" dirty="0">
                        <a:solidFill>
                          <a:srgbClr val="000000"/>
                        </a:solidFill>
                        <a:effectLst/>
                        <a:latin typeface="Calibri"/>
                      </a:endParaRPr>
                    </a:p>
                  </a:txBody>
                  <a:tcPr marL="9525" marR="9525" marT="9525" marB="0" anchor="b"/>
                </a:tc>
                <a:tc>
                  <a:txBody>
                    <a:bodyPr/>
                    <a:lstStyle/>
                    <a:p>
                      <a:pPr algn="l" fontAlgn="b"/>
                      <a:r>
                        <a:rPr lang="en-US" sz="1800" u="none" strike="noStrike">
                          <a:effectLst/>
                        </a:rPr>
                        <a:t>Primary Entry age</a:t>
                      </a:r>
                      <a:endParaRPr lang="en-US" sz="1800" b="0" i="0" u="none" strike="noStrike">
                        <a:solidFill>
                          <a:srgbClr val="000000"/>
                        </a:solidFill>
                        <a:effectLst/>
                        <a:latin typeface="Calibri"/>
                      </a:endParaRPr>
                    </a:p>
                  </a:txBody>
                  <a:tcPr marL="9525" marR="9525" marT="9525" marB="0" anchor="b"/>
                </a:tc>
                <a:tc>
                  <a:txBody>
                    <a:bodyPr/>
                    <a:lstStyle/>
                    <a:p>
                      <a:pPr algn="l" fontAlgn="b"/>
                      <a:r>
                        <a:rPr lang="en-US" sz="1800" u="none" strike="noStrike">
                          <a:effectLst/>
                        </a:rPr>
                        <a:t>Primary Duration</a:t>
                      </a:r>
                      <a:endParaRPr lang="en-US" sz="1800" b="0" i="0" u="none" strike="noStrike">
                        <a:solidFill>
                          <a:srgbClr val="000000"/>
                        </a:solidFill>
                        <a:effectLst/>
                        <a:latin typeface="Calibri"/>
                      </a:endParaRPr>
                    </a:p>
                  </a:txBody>
                  <a:tcPr marL="9525" marR="9525" marT="9525" marB="0" anchor="b"/>
                </a:tc>
                <a:tc>
                  <a:txBody>
                    <a:bodyPr/>
                    <a:lstStyle/>
                    <a:p>
                      <a:pPr algn="l" fontAlgn="b"/>
                      <a:r>
                        <a:rPr lang="en-US" sz="1800" u="none" strike="noStrike">
                          <a:effectLst/>
                        </a:rPr>
                        <a:t>Primary Age Range</a:t>
                      </a:r>
                      <a:endParaRPr lang="en-US" sz="1800" b="0" i="0" u="none" strike="noStrike">
                        <a:solidFill>
                          <a:srgbClr val="000000"/>
                        </a:solidFill>
                        <a:effectLst/>
                        <a:latin typeface="Calibri"/>
                      </a:endParaRPr>
                    </a:p>
                  </a:txBody>
                  <a:tcPr marL="9525" marR="9525" marT="9525" marB="0" anchor="b"/>
                </a:tc>
                <a:tc>
                  <a:txBody>
                    <a:bodyPr/>
                    <a:lstStyle/>
                    <a:p>
                      <a:pPr algn="l" fontAlgn="b"/>
                      <a:r>
                        <a:rPr lang="en-US" sz="1800" u="none" strike="noStrike">
                          <a:effectLst/>
                        </a:rPr>
                        <a:t>% OOS local ages</a:t>
                      </a:r>
                      <a:endParaRPr lang="en-US" sz="1800" b="0" i="0" u="none" strike="noStrike">
                        <a:solidFill>
                          <a:srgbClr val="000000"/>
                        </a:solidFill>
                        <a:effectLst/>
                        <a:latin typeface="Calibri"/>
                      </a:endParaRPr>
                    </a:p>
                  </a:txBody>
                  <a:tcPr marL="9525" marR="9525" marT="9525" marB="0" anchor="b"/>
                </a:tc>
                <a:tc>
                  <a:txBody>
                    <a:bodyPr/>
                    <a:lstStyle/>
                    <a:p>
                      <a:pPr algn="l" fontAlgn="b"/>
                      <a:r>
                        <a:rPr lang="en-US" sz="1800" u="none" strike="noStrike">
                          <a:effectLst/>
                        </a:rPr>
                        <a:t>% OOS ages 6-10</a:t>
                      </a:r>
                      <a:endParaRPr lang="en-US" sz="1800" b="0" i="0" u="none" strike="noStrike">
                        <a:solidFill>
                          <a:srgbClr val="000000"/>
                        </a:solidFill>
                        <a:effectLst/>
                        <a:latin typeface="Calibri"/>
                      </a:endParaRPr>
                    </a:p>
                  </a:txBody>
                  <a:tcPr marL="9525" marR="9525" marT="9525" marB="0" anchor="b"/>
                </a:tc>
              </a:tr>
              <a:tr h="358143">
                <a:tc>
                  <a:txBody>
                    <a:bodyPr/>
                    <a:lstStyle/>
                    <a:p>
                      <a:pPr algn="l" fontAlgn="b"/>
                      <a:r>
                        <a:rPr lang="en-US" sz="1800" u="none" strike="noStrike" dirty="0">
                          <a:effectLst/>
                        </a:rPr>
                        <a:t>Goa</a:t>
                      </a:r>
                      <a:endParaRPr lang="en-US" sz="1800" b="0" i="0" u="none" strike="noStrike" dirty="0">
                        <a:solidFill>
                          <a:srgbClr val="000000"/>
                        </a:solidFill>
                        <a:effectLst/>
                        <a:latin typeface="Calibri"/>
                      </a:endParaRPr>
                    </a:p>
                  </a:txBody>
                  <a:tcPr marL="9525" marR="9525" marT="9525" marB="0" anchor="b"/>
                </a:tc>
                <a:tc>
                  <a:txBody>
                    <a:bodyPr/>
                    <a:lstStyle/>
                    <a:p>
                      <a:pPr algn="r" fontAlgn="b"/>
                      <a:r>
                        <a:rPr lang="en-US" sz="1800" u="none" strike="noStrike" dirty="0">
                          <a:effectLst/>
                        </a:rPr>
                        <a:t>5</a:t>
                      </a:r>
                      <a:endParaRPr lang="en-US" sz="1800" b="0" i="0" u="none" strike="noStrike" dirty="0">
                        <a:solidFill>
                          <a:srgbClr val="000000"/>
                        </a:solidFill>
                        <a:effectLst/>
                        <a:latin typeface="Calibri"/>
                      </a:endParaRPr>
                    </a:p>
                  </a:txBody>
                  <a:tcPr marL="9525" marR="9525" marT="9525" marB="0" anchor="b"/>
                </a:tc>
                <a:tc>
                  <a:txBody>
                    <a:bodyPr/>
                    <a:lstStyle/>
                    <a:p>
                      <a:pPr algn="r" fontAlgn="b"/>
                      <a:r>
                        <a:rPr lang="en-US" sz="1800" u="none" strike="noStrike">
                          <a:effectLst/>
                        </a:rPr>
                        <a:t>4</a:t>
                      </a:r>
                      <a:endParaRPr lang="en-US" sz="1800" b="0" i="0" u="none" strike="noStrike">
                        <a:solidFill>
                          <a:srgbClr val="000000"/>
                        </a:solidFill>
                        <a:effectLst/>
                        <a:latin typeface="Calibri"/>
                      </a:endParaRPr>
                    </a:p>
                  </a:txBody>
                  <a:tcPr marL="9525" marR="9525" marT="9525" marB="0" anchor="b"/>
                </a:tc>
                <a:tc>
                  <a:txBody>
                    <a:bodyPr/>
                    <a:lstStyle/>
                    <a:p>
                      <a:pPr algn="r" fontAlgn="b"/>
                      <a:r>
                        <a:rPr lang="en-US" sz="1800" u="none" strike="noStrike" dirty="0">
                          <a:effectLst/>
                        </a:rPr>
                        <a:t>5-8</a:t>
                      </a:r>
                      <a:endParaRPr lang="en-US" sz="1800" b="0" i="0" u="none" strike="noStrike" dirty="0">
                        <a:solidFill>
                          <a:srgbClr val="000000"/>
                        </a:solidFill>
                        <a:effectLst/>
                        <a:latin typeface="Calibri"/>
                      </a:endParaRPr>
                    </a:p>
                  </a:txBody>
                  <a:tcPr marL="9525" marR="9525" marT="9525" marB="0" anchor="b"/>
                </a:tc>
                <a:tc>
                  <a:txBody>
                    <a:bodyPr/>
                    <a:lstStyle/>
                    <a:p>
                      <a:pPr algn="r" fontAlgn="b"/>
                      <a:r>
                        <a:rPr lang="en-US" sz="1800" u="none" strike="noStrike" dirty="0">
                          <a:effectLst/>
                        </a:rPr>
                        <a:t>15%</a:t>
                      </a:r>
                      <a:endParaRPr lang="en-US" sz="1800" b="0" i="0" u="none" strike="noStrike" dirty="0">
                        <a:solidFill>
                          <a:srgbClr val="000000"/>
                        </a:solidFill>
                        <a:effectLst/>
                        <a:latin typeface="Calibri"/>
                      </a:endParaRPr>
                    </a:p>
                  </a:txBody>
                  <a:tcPr marL="9525" marR="9525" marT="9525" marB="0" anchor="b">
                    <a:solidFill>
                      <a:srgbClr val="FFFF00"/>
                    </a:solidFill>
                  </a:tcPr>
                </a:tc>
                <a:tc>
                  <a:txBody>
                    <a:bodyPr/>
                    <a:lstStyle/>
                    <a:p>
                      <a:pPr algn="r" fontAlgn="b"/>
                      <a:r>
                        <a:rPr lang="en-US" sz="1800" u="none" strike="noStrike" dirty="0">
                          <a:effectLst/>
                        </a:rPr>
                        <a:t>4%</a:t>
                      </a:r>
                      <a:endParaRPr lang="en-US" sz="1800" b="0" i="0" u="none" strike="noStrike" dirty="0">
                        <a:solidFill>
                          <a:srgbClr val="000000"/>
                        </a:solidFill>
                        <a:effectLst/>
                        <a:latin typeface="Calibri"/>
                      </a:endParaRPr>
                    </a:p>
                  </a:txBody>
                  <a:tcPr marL="9525" marR="9525" marT="9525" marB="0" anchor="b">
                    <a:solidFill>
                      <a:srgbClr val="FFFF00"/>
                    </a:solidFill>
                  </a:tcPr>
                </a:tc>
              </a:tr>
              <a:tr h="358143">
                <a:tc>
                  <a:txBody>
                    <a:bodyPr/>
                    <a:lstStyle/>
                    <a:p>
                      <a:pPr algn="l" fontAlgn="b"/>
                      <a:r>
                        <a:rPr lang="en-US" sz="1800" u="none" strike="noStrike">
                          <a:effectLst/>
                        </a:rPr>
                        <a:t>Kerala</a:t>
                      </a:r>
                      <a:endParaRPr lang="en-US" sz="1800" b="0" i="0" u="none" strike="noStrike">
                        <a:solidFill>
                          <a:srgbClr val="000000"/>
                        </a:solidFill>
                        <a:effectLst/>
                        <a:latin typeface="Calibri"/>
                      </a:endParaRPr>
                    </a:p>
                  </a:txBody>
                  <a:tcPr marL="9525" marR="9525" marT="9525" marB="0" anchor="b"/>
                </a:tc>
                <a:tc>
                  <a:txBody>
                    <a:bodyPr/>
                    <a:lstStyle/>
                    <a:p>
                      <a:pPr algn="r" fontAlgn="b"/>
                      <a:r>
                        <a:rPr lang="en-US" sz="1800" u="none" strike="noStrike" dirty="0">
                          <a:effectLst/>
                        </a:rPr>
                        <a:t>5</a:t>
                      </a:r>
                      <a:endParaRPr lang="en-US" sz="1800" b="0" i="0" u="none" strike="noStrike" dirty="0">
                        <a:solidFill>
                          <a:srgbClr val="000000"/>
                        </a:solidFill>
                        <a:effectLst/>
                        <a:latin typeface="Calibri"/>
                      </a:endParaRPr>
                    </a:p>
                  </a:txBody>
                  <a:tcPr marL="9525" marR="9525" marT="9525" marB="0" anchor="b"/>
                </a:tc>
                <a:tc>
                  <a:txBody>
                    <a:bodyPr/>
                    <a:lstStyle/>
                    <a:p>
                      <a:pPr algn="r" fontAlgn="b"/>
                      <a:r>
                        <a:rPr lang="en-US" sz="1800" u="none" strike="noStrike" dirty="0">
                          <a:effectLst/>
                        </a:rPr>
                        <a:t>4</a:t>
                      </a:r>
                      <a:endParaRPr lang="en-US" sz="1800" b="0" i="0" u="none" strike="noStrike" dirty="0">
                        <a:solidFill>
                          <a:srgbClr val="000000"/>
                        </a:solidFill>
                        <a:effectLst/>
                        <a:latin typeface="Calibri"/>
                      </a:endParaRPr>
                    </a:p>
                  </a:txBody>
                  <a:tcPr marL="9525" marR="9525" marT="9525" marB="0" anchor="b"/>
                </a:tc>
                <a:tc>
                  <a:txBody>
                    <a:bodyPr/>
                    <a:lstStyle/>
                    <a:p>
                      <a:pPr algn="r" fontAlgn="b"/>
                      <a:r>
                        <a:rPr lang="en-US" sz="1800" u="none" strike="noStrike" dirty="0">
                          <a:effectLst/>
                        </a:rPr>
                        <a:t>5-8</a:t>
                      </a:r>
                      <a:endParaRPr lang="en-US" sz="1800" b="0" i="0" u="none" strike="noStrike" dirty="0">
                        <a:solidFill>
                          <a:srgbClr val="000000"/>
                        </a:solidFill>
                        <a:effectLst/>
                        <a:latin typeface="Calibri"/>
                      </a:endParaRPr>
                    </a:p>
                  </a:txBody>
                  <a:tcPr marL="9525" marR="9525" marT="9525" marB="0" anchor="b"/>
                </a:tc>
                <a:tc>
                  <a:txBody>
                    <a:bodyPr/>
                    <a:lstStyle/>
                    <a:p>
                      <a:pPr algn="r" fontAlgn="b"/>
                      <a:r>
                        <a:rPr lang="en-US" sz="1800" u="none" strike="noStrike">
                          <a:effectLst/>
                        </a:rPr>
                        <a:t>7%</a:t>
                      </a:r>
                      <a:endParaRPr lang="en-US" sz="1800" b="0" i="0" u="none" strike="noStrike">
                        <a:solidFill>
                          <a:srgbClr val="000000"/>
                        </a:solidFill>
                        <a:effectLst/>
                        <a:latin typeface="Calibri"/>
                      </a:endParaRPr>
                    </a:p>
                  </a:txBody>
                  <a:tcPr marL="9525" marR="9525" marT="9525" marB="0" anchor="b"/>
                </a:tc>
                <a:tc>
                  <a:txBody>
                    <a:bodyPr/>
                    <a:lstStyle/>
                    <a:p>
                      <a:pPr algn="r" fontAlgn="b"/>
                      <a:r>
                        <a:rPr lang="en-US" sz="1800" u="none" strike="noStrike">
                          <a:effectLst/>
                        </a:rPr>
                        <a:t>1%</a:t>
                      </a:r>
                      <a:endParaRPr lang="en-US" sz="1800" b="0" i="0" u="none" strike="noStrike">
                        <a:solidFill>
                          <a:srgbClr val="000000"/>
                        </a:solidFill>
                        <a:effectLst/>
                        <a:latin typeface="Calibri"/>
                      </a:endParaRPr>
                    </a:p>
                  </a:txBody>
                  <a:tcPr marL="9525" marR="9525" marT="9525" marB="0" anchor="b"/>
                </a:tc>
              </a:tr>
              <a:tr h="412422">
                <a:tc>
                  <a:txBody>
                    <a:bodyPr/>
                    <a:lstStyle/>
                    <a:p>
                      <a:pPr algn="l" fontAlgn="b"/>
                      <a:r>
                        <a:rPr lang="en-US" sz="1800" u="none" strike="noStrike">
                          <a:effectLst/>
                        </a:rPr>
                        <a:t>Maharashtra</a:t>
                      </a:r>
                      <a:endParaRPr lang="en-US" sz="1800" b="0" i="0" u="none" strike="noStrike">
                        <a:solidFill>
                          <a:srgbClr val="000000"/>
                        </a:solidFill>
                        <a:effectLst/>
                        <a:latin typeface="Calibri"/>
                      </a:endParaRPr>
                    </a:p>
                  </a:txBody>
                  <a:tcPr marL="9525" marR="9525" marT="9525" marB="0" anchor="b"/>
                </a:tc>
                <a:tc>
                  <a:txBody>
                    <a:bodyPr/>
                    <a:lstStyle/>
                    <a:p>
                      <a:pPr algn="r" fontAlgn="b"/>
                      <a:r>
                        <a:rPr lang="en-US" sz="1800" u="none" strike="noStrike">
                          <a:effectLst/>
                        </a:rPr>
                        <a:t>5</a:t>
                      </a:r>
                      <a:endParaRPr lang="en-US" sz="1800" b="0" i="0" u="none" strike="noStrike">
                        <a:solidFill>
                          <a:srgbClr val="000000"/>
                        </a:solidFill>
                        <a:effectLst/>
                        <a:latin typeface="Calibri"/>
                      </a:endParaRPr>
                    </a:p>
                  </a:txBody>
                  <a:tcPr marL="9525" marR="9525" marT="9525" marB="0" anchor="b"/>
                </a:tc>
                <a:tc>
                  <a:txBody>
                    <a:bodyPr/>
                    <a:lstStyle/>
                    <a:p>
                      <a:pPr algn="r" fontAlgn="b"/>
                      <a:r>
                        <a:rPr lang="en-US" sz="1800" u="none" strike="noStrike" dirty="0">
                          <a:effectLst/>
                        </a:rPr>
                        <a:t>4</a:t>
                      </a:r>
                      <a:endParaRPr lang="en-US" sz="1800" b="0" i="0" u="none" strike="noStrike" dirty="0">
                        <a:solidFill>
                          <a:srgbClr val="000000"/>
                        </a:solidFill>
                        <a:effectLst/>
                        <a:latin typeface="Calibri"/>
                      </a:endParaRPr>
                    </a:p>
                  </a:txBody>
                  <a:tcPr marL="9525" marR="9525" marT="9525" marB="0" anchor="b"/>
                </a:tc>
                <a:tc>
                  <a:txBody>
                    <a:bodyPr/>
                    <a:lstStyle/>
                    <a:p>
                      <a:pPr algn="r" fontAlgn="b"/>
                      <a:r>
                        <a:rPr lang="en-US" sz="1800" u="none" strike="noStrike" dirty="0">
                          <a:effectLst/>
                        </a:rPr>
                        <a:t>5-8</a:t>
                      </a:r>
                      <a:endParaRPr lang="en-US" sz="1800" b="0" i="0" u="none" strike="noStrike" dirty="0">
                        <a:solidFill>
                          <a:srgbClr val="000000"/>
                        </a:solidFill>
                        <a:effectLst/>
                        <a:latin typeface="Calibri"/>
                      </a:endParaRPr>
                    </a:p>
                  </a:txBody>
                  <a:tcPr marL="9525" marR="9525" marT="9525" marB="0" anchor="b"/>
                </a:tc>
                <a:tc>
                  <a:txBody>
                    <a:bodyPr/>
                    <a:lstStyle/>
                    <a:p>
                      <a:pPr algn="r" fontAlgn="b"/>
                      <a:r>
                        <a:rPr lang="en-US" sz="1800" u="none" strike="noStrike">
                          <a:effectLst/>
                        </a:rPr>
                        <a:t>18%</a:t>
                      </a:r>
                      <a:endParaRPr lang="en-US" sz="1800" b="0" i="0" u="none" strike="noStrike">
                        <a:solidFill>
                          <a:srgbClr val="000000"/>
                        </a:solidFill>
                        <a:effectLst/>
                        <a:latin typeface="Calibri"/>
                      </a:endParaRPr>
                    </a:p>
                  </a:txBody>
                  <a:tcPr marL="9525" marR="9525" marT="9525" marB="0" anchor="b"/>
                </a:tc>
                <a:tc>
                  <a:txBody>
                    <a:bodyPr/>
                    <a:lstStyle/>
                    <a:p>
                      <a:pPr algn="r" fontAlgn="b"/>
                      <a:r>
                        <a:rPr lang="en-US" sz="1800" u="none" strike="noStrike">
                          <a:effectLst/>
                        </a:rPr>
                        <a:t>9%</a:t>
                      </a:r>
                      <a:endParaRPr lang="en-US" sz="1800" b="0" i="0" u="none" strike="noStrike">
                        <a:solidFill>
                          <a:srgbClr val="000000"/>
                        </a:solidFill>
                        <a:effectLst/>
                        <a:latin typeface="Calibri"/>
                      </a:endParaRPr>
                    </a:p>
                  </a:txBody>
                  <a:tcPr marL="9525" marR="9525" marT="9525" marB="0" anchor="b"/>
                </a:tc>
              </a:tr>
              <a:tr h="341194">
                <a:tc>
                  <a:txBody>
                    <a:bodyPr/>
                    <a:lstStyle/>
                    <a:p>
                      <a:pPr algn="l" fontAlgn="b"/>
                      <a:r>
                        <a:rPr lang="en-US" sz="1800" u="none" strike="noStrike">
                          <a:effectLst/>
                        </a:rPr>
                        <a:t>West Bengal</a:t>
                      </a:r>
                      <a:endParaRPr lang="en-US" sz="1800" b="0" i="0" u="none" strike="noStrike">
                        <a:solidFill>
                          <a:srgbClr val="000000"/>
                        </a:solidFill>
                        <a:effectLst/>
                        <a:latin typeface="Calibri"/>
                      </a:endParaRPr>
                    </a:p>
                  </a:txBody>
                  <a:tcPr marL="9525" marR="9525" marT="9525" marB="0" anchor="b"/>
                </a:tc>
                <a:tc>
                  <a:txBody>
                    <a:bodyPr/>
                    <a:lstStyle/>
                    <a:p>
                      <a:pPr algn="r" fontAlgn="b"/>
                      <a:r>
                        <a:rPr lang="en-US" sz="1800" u="none" strike="noStrike">
                          <a:effectLst/>
                        </a:rPr>
                        <a:t>5</a:t>
                      </a:r>
                      <a:endParaRPr lang="en-US" sz="1800" b="0" i="0" u="none" strike="noStrike">
                        <a:solidFill>
                          <a:srgbClr val="000000"/>
                        </a:solidFill>
                        <a:effectLst/>
                        <a:latin typeface="Calibri"/>
                      </a:endParaRPr>
                    </a:p>
                  </a:txBody>
                  <a:tcPr marL="9525" marR="9525" marT="9525" marB="0" anchor="b"/>
                </a:tc>
                <a:tc>
                  <a:txBody>
                    <a:bodyPr/>
                    <a:lstStyle/>
                    <a:p>
                      <a:pPr algn="r" fontAlgn="b"/>
                      <a:r>
                        <a:rPr lang="en-US" sz="1800" u="none" strike="noStrike">
                          <a:effectLst/>
                        </a:rPr>
                        <a:t>4</a:t>
                      </a:r>
                      <a:endParaRPr lang="en-US" sz="1800" b="0" i="0" u="none" strike="noStrike">
                        <a:solidFill>
                          <a:srgbClr val="000000"/>
                        </a:solidFill>
                        <a:effectLst/>
                        <a:latin typeface="Calibri"/>
                      </a:endParaRPr>
                    </a:p>
                  </a:txBody>
                  <a:tcPr marL="9525" marR="9525" marT="9525" marB="0" anchor="b"/>
                </a:tc>
                <a:tc>
                  <a:txBody>
                    <a:bodyPr/>
                    <a:lstStyle/>
                    <a:p>
                      <a:pPr algn="r" fontAlgn="b"/>
                      <a:r>
                        <a:rPr lang="en-US" sz="1800" u="none" strike="noStrike" dirty="0">
                          <a:effectLst/>
                        </a:rPr>
                        <a:t>5-8</a:t>
                      </a:r>
                      <a:endParaRPr lang="en-US" sz="1800" b="0" i="0" u="none" strike="noStrike" dirty="0">
                        <a:solidFill>
                          <a:srgbClr val="000000"/>
                        </a:solidFill>
                        <a:effectLst/>
                        <a:latin typeface="Calibri"/>
                      </a:endParaRPr>
                    </a:p>
                  </a:txBody>
                  <a:tcPr marL="9525" marR="9525" marT="9525" marB="0" anchor="b"/>
                </a:tc>
                <a:tc>
                  <a:txBody>
                    <a:bodyPr/>
                    <a:lstStyle/>
                    <a:p>
                      <a:pPr algn="r" fontAlgn="b"/>
                      <a:r>
                        <a:rPr lang="en-US" sz="1800" u="none" strike="noStrike" dirty="0">
                          <a:effectLst/>
                        </a:rPr>
                        <a:t>26%</a:t>
                      </a:r>
                      <a:endParaRPr lang="en-US" sz="1800" b="0" i="0" u="none" strike="noStrike" dirty="0">
                        <a:solidFill>
                          <a:srgbClr val="000000"/>
                        </a:solidFill>
                        <a:effectLst/>
                        <a:latin typeface="Calibri"/>
                      </a:endParaRPr>
                    </a:p>
                  </a:txBody>
                  <a:tcPr marL="9525" marR="9525" marT="9525" marB="0" anchor="b">
                    <a:solidFill>
                      <a:srgbClr val="FFFF00"/>
                    </a:solidFill>
                  </a:tcPr>
                </a:tc>
                <a:tc>
                  <a:txBody>
                    <a:bodyPr/>
                    <a:lstStyle/>
                    <a:p>
                      <a:pPr algn="r" fontAlgn="b"/>
                      <a:r>
                        <a:rPr lang="en-US" sz="1800" u="none" strike="noStrike" dirty="0">
                          <a:effectLst/>
                        </a:rPr>
                        <a:t>16%</a:t>
                      </a:r>
                      <a:endParaRPr lang="en-US" sz="1800" b="0" i="0" u="none" strike="noStrike" dirty="0">
                        <a:solidFill>
                          <a:srgbClr val="000000"/>
                        </a:solidFill>
                        <a:effectLst/>
                        <a:latin typeface="Calibri"/>
                      </a:endParaRPr>
                    </a:p>
                  </a:txBody>
                  <a:tcPr marL="9525" marR="9525" marT="9525" marB="0" anchor="b">
                    <a:solidFill>
                      <a:srgbClr val="FFFF00"/>
                    </a:solidFill>
                  </a:tcPr>
                </a:tc>
              </a:tr>
              <a:tr h="358143">
                <a:tc>
                  <a:txBody>
                    <a:bodyPr/>
                    <a:lstStyle/>
                    <a:p>
                      <a:pPr algn="l" fontAlgn="b"/>
                      <a:r>
                        <a:rPr lang="en-US" sz="1800" u="none" strike="noStrike">
                          <a:effectLst/>
                        </a:rPr>
                        <a:t>Orissa</a:t>
                      </a:r>
                      <a:endParaRPr lang="en-US" sz="1800" b="0" i="0" u="none" strike="noStrike">
                        <a:solidFill>
                          <a:srgbClr val="000000"/>
                        </a:solidFill>
                        <a:effectLst/>
                        <a:latin typeface="Calibri"/>
                      </a:endParaRPr>
                    </a:p>
                  </a:txBody>
                  <a:tcPr marL="9525" marR="9525" marT="9525" marB="0" anchor="b"/>
                </a:tc>
                <a:tc>
                  <a:txBody>
                    <a:bodyPr/>
                    <a:lstStyle/>
                    <a:p>
                      <a:pPr algn="r" fontAlgn="b"/>
                      <a:r>
                        <a:rPr lang="en-US" sz="1800" u="none" strike="noStrike">
                          <a:effectLst/>
                        </a:rPr>
                        <a:t>5</a:t>
                      </a:r>
                      <a:endParaRPr lang="en-US" sz="1800" b="0" i="0" u="none" strike="noStrike">
                        <a:solidFill>
                          <a:srgbClr val="000000"/>
                        </a:solidFill>
                        <a:effectLst/>
                        <a:latin typeface="Calibri"/>
                      </a:endParaRPr>
                    </a:p>
                  </a:txBody>
                  <a:tcPr marL="9525" marR="9525" marT="9525" marB="0" anchor="b"/>
                </a:tc>
                <a:tc>
                  <a:txBody>
                    <a:bodyPr/>
                    <a:lstStyle/>
                    <a:p>
                      <a:pPr algn="r" fontAlgn="b"/>
                      <a:r>
                        <a:rPr lang="en-US" sz="1800" u="none" strike="noStrike">
                          <a:effectLst/>
                        </a:rPr>
                        <a:t>5</a:t>
                      </a:r>
                      <a:endParaRPr lang="en-US" sz="1800" b="0" i="0" u="none" strike="noStrike">
                        <a:solidFill>
                          <a:srgbClr val="000000"/>
                        </a:solidFill>
                        <a:effectLst/>
                        <a:latin typeface="Calibri"/>
                      </a:endParaRPr>
                    </a:p>
                  </a:txBody>
                  <a:tcPr marL="9525" marR="9525" marT="9525" marB="0" anchor="b"/>
                </a:tc>
                <a:tc>
                  <a:txBody>
                    <a:bodyPr/>
                    <a:lstStyle/>
                    <a:p>
                      <a:pPr algn="r" fontAlgn="b"/>
                      <a:r>
                        <a:rPr lang="en-US" sz="1800" u="none" strike="noStrike" dirty="0">
                          <a:effectLst/>
                        </a:rPr>
                        <a:t>5-9</a:t>
                      </a:r>
                      <a:endParaRPr lang="en-US" sz="1800" b="0" i="0" u="none" strike="noStrike" dirty="0">
                        <a:solidFill>
                          <a:srgbClr val="000000"/>
                        </a:solidFill>
                        <a:effectLst/>
                        <a:latin typeface="Calibri"/>
                      </a:endParaRPr>
                    </a:p>
                  </a:txBody>
                  <a:tcPr marL="9525" marR="9525" marT="9525" marB="0" anchor="b"/>
                </a:tc>
                <a:tc>
                  <a:txBody>
                    <a:bodyPr/>
                    <a:lstStyle/>
                    <a:p>
                      <a:pPr algn="r" fontAlgn="b"/>
                      <a:r>
                        <a:rPr lang="en-US" sz="1800" u="none" strike="noStrike" dirty="0">
                          <a:effectLst/>
                        </a:rPr>
                        <a:t>15%</a:t>
                      </a:r>
                      <a:endParaRPr lang="en-US" sz="1800" b="0" i="0" u="none" strike="noStrike" dirty="0">
                        <a:solidFill>
                          <a:srgbClr val="000000"/>
                        </a:solidFill>
                        <a:effectLst/>
                        <a:latin typeface="Calibri"/>
                      </a:endParaRPr>
                    </a:p>
                  </a:txBody>
                  <a:tcPr marL="9525" marR="9525" marT="9525" marB="0" anchor="b"/>
                </a:tc>
                <a:tc>
                  <a:txBody>
                    <a:bodyPr/>
                    <a:lstStyle/>
                    <a:p>
                      <a:pPr algn="r" fontAlgn="b"/>
                      <a:r>
                        <a:rPr lang="en-US" sz="1800" u="none" strike="noStrike">
                          <a:effectLst/>
                        </a:rPr>
                        <a:t>14%</a:t>
                      </a:r>
                      <a:endParaRPr lang="en-US" sz="1800" b="0" i="0" u="none" strike="noStrike">
                        <a:solidFill>
                          <a:srgbClr val="000000"/>
                        </a:solidFill>
                        <a:effectLst/>
                        <a:latin typeface="Calibri"/>
                      </a:endParaRPr>
                    </a:p>
                  </a:txBody>
                  <a:tcPr marL="9525" marR="9525" marT="9525" marB="0" anchor="b"/>
                </a:tc>
              </a:tr>
              <a:tr h="358143">
                <a:tc>
                  <a:txBody>
                    <a:bodyPr/>
                    <a:lstStyle/>
                    <a:p>
                      <a:pPr algn="l" fontAlgn="b"/>
                      <a:r>
                        <a:rPr lang="en-US" sz="1800" u="none" strike="noStrike">
                          <a:effectLst/>
                        </a:rPr>
                        <a:t>Punjab</a:t>
                      </a:r>
                      <a:endParaRPr lang="en-US" sz="1800" b="0" i="0" u="none" strike="noStrike">
                        <a:solidFill>
                          <a:srgbClr val="000000"/>
                        </a:solidFill>
                        <a:effectLst/>
                        <a:latin typeface="Calibri"/>
                      </a:endParaRPr>
                    </a:p>
                  </a:txBody>
                  <a:tcPr marL="9525" marR="9525" marT="9525" marB="0" anchor="b"/>
                </a:tc>
                <a:tc>
                  <a:txBody>
                    <a:bodyPr/>
                    <a:lstStyle/>
                    <a:p>
                      <a:pPr algn="r" fontAlgn="b"/>
                      <a:r>
                        <a:rPr lang="en-US" sz="1800" u="none" strike="noStrike">
                          <a:effectLst/>
                        </a:rPr>
                        <a:t>5</a:t>
                      </a:r>
                      <a:endParaRPr lang="en-US" sz="1800" b="0" i="0" u="none" strike="noStrike">
                        <a:solidFill>
                          <a:srgbClr val="000000"/>
                        </a:solidFill>
                        <a:effectLst/>
                        <a:latin typeface="Calibri"/>
                      </a:endParaRPr>
                    </a:p>
                  </a:txBody>
                  <a:tcPr marL="9525" marR="9525" marT="9525" marB="0" anchor="b"/>
                </a:tc>
                <a:tc>
                  <a:txBody>
                    <a:bodyPr/>
                    <a:lstStyle/>
                    <a:p>
                      <a:pPr algn="r" fontAlgn="b"/>
                      <a:r>
                        <a:rPr lang="en-US" sz="1800" u="none" strike="noStrike">
                          <a:effectLst/>
                        </a:rPr>
                        <a:t>5</a:t>
                      </a:r>
                      <a:endParaRPr lang="en-US" sz="1800" b="0" i="0" u="none" strike="noStrike">
                        <a:solidFill>
                          <a:srgbClr val="000000"/>
                        </a:solidFill>
                        <a:effectLst/>
                        <a:latin typeface="Calibri"/>
                      </a:endParaRPr>
                    </a:p>
                  </a:txBody>
                  <a:tcPr marL="9525" marR="9525" marT="9525" marB="0" anchor="b"/>
                </a:tc>
                <a:tc>
                  <a:txBody>
                    <a:bodyPr/>
                    <a:lstStyle/>
                    <a:p>
                      <a:pPr algn="r" fontAlgn="b"/>
                      <a:r>
                        <a:rPr lang="en-US" sz="1800" u="none" strike="noStrike" dirty="0">
                          <a:effectLst/>
                        </a:rPr>
                        <a:t>5-9</a:t>
                      </a:r>
                      <a:endParaRPr lang="en-US" sz="1800" b="0" i="0" u="none" strike="noStrike" dirty="0">
                        <a:solidFill>
                          <a:srgbClr val="000000"/>
                        </a:solidFill>
                        <a:effectLst/>
                        <a:latin typeface="Calibri"/>
                      </a:endParaRPr>
                    </a:p>
                  </a:txBody>
                  <a:tcPr marL="9525" marR="9525" marT="9525" marB="0" anchor="b"/>
                </a:tc>
                <a:tc>
                  <a:txBody>
                    <a:bodyPr/>
                    <a:lstStyle/>
                    <a:p>
                      <a:pPr algn="r" fontAlgn="b"/>
                      <a:r>
                        <a:rPr lang="en-US" sz="1800" u="none" strike="noStrike" dirty="0">
                          <a:effectLst/>
                        </a:rPr>
                        <a:t>20%</a:t>
                      </a:r>
                      <a:endParaRPr lang="en-US" sz="1800" b="0" i="0" u="none" strike="noStrike" dirty="0">
                        <a:solidFill>
                          <a:srgbClr val="000000"/>
                        </a:solidFill>
                        <a:effectLst/>
                        <a:latin typeface="Calibri"/>
                      </a:endParaRPr>
                    </a:p>
                  </a:txBody>
                  <a:tcPr marL="9525" marR="9525" marT="9525" marB="0" anchor="b"/>
                </a:tc>
                <a:tc>
                  <a:txBody>
                    <a:bodyPr/>
                    <a:lstStyle/>
                    <a:p>
                      <a:pPr algn="r" fontAlgn="b"/>
                      <a:r>
                        <a:rPr lang="en-US" sz="1800" u="none" strike="noStrike" dirty="0">
                          <a:effectLst/>
                        </a:rPr>
                        <a:t>12%</a:t>
                      </a:r>
                      <a:endParaRPr lang="en-US" sz="1800" b="0" i="0" u="none" strike="noStrike" dirty="0">
                        <a:solidFill>
                          <a:srgbClr val="000000"/>
                        </a:solidFill>
                        <a:effectLst/>
                        <a:latin typeface="Calibri"/>
                      </a:endParaRPr>
                    </a:p>
                  </a:txBody>
                  <a:tcPr marL="9525" marR="9525" marT="9525" marB="0" anchor="b"/>
                </a:tc>
              </a:tr>
              <a:tr h="358143">
                <a:tc>
                  <a:txBody>
                    <a:bodyPr/>
                    <a:lstStyle/>
                    <a:p>
                      <a:pPr algn="l" fontAlgn="b"/>
                      <a:r>
                        <a:rPr lang="en-US" sz="1800" u="none" strike="noStrike">
                          <a:effectLst/>
                        </a:rPr>
                        <a:t>Sikkim</a:t>
                      </a:r>
                      <a:endParaRPr lang="en-US" sz="1800" b="0" i="0" u="none" strike="noStrike">
                        <a:solidFill>
                          <a:srgbClr val="000000"/>
                        </a:solidFill>
                        <a:effectLst/>
                        <a:latin typeface="Calibri"/>
                      </a:endParaRPr>
                    </a:p>
                  </a:txBody>
                  <a:tcPr marL="9525" marR="9525" marT="9525" marB="0" anchor="b"/>
                </a:tc>
                <a:tc>
                  <a:txBody>
                    <a:bodyPr/>
                    <a:lstStyle/>
                    <a:p>
                      <a:pPr algn="r" fontAlgn="b"/>
                      <a:r>
                        <a:rPr lang="en-US" sz="1800" u="none" strike="noStrike">
                          <a:effectLst/>
                        </a:rPr>
                        <a:t>5</a:t>
                      </a:r>
                      <a:endParaRPr lang="en-US" sz="1800" b="0" i="0" u="none" strike="noStrike">
                        <a:solidFill>
                          <a:srgbClr val="000000"/>
                        </a:solidFill>
                        <a:effectLst/>
                        <a:latin typeface="Calibri"/>
                      </a:endParaRPr>
                    </a:p>
                  </a:txBody>
                  <a:tcPr marL="9525" marR="9525" marT="9525" marB="0" anchor="b"/>
                </a:tc>
                <a:tc>
                  <a:txBody>
                    <a:bodyPr/>
                    <a:lstStyle/>
                    <a:p>
                      <a:pPr algn="r" fontAlgn="b"/>
                      <a:r>
                        <a:rPr lang="en-US" sz="1800" u="none" strike="noStrike">
                          <a:effectLst/>
                        </a:rPr>
                        <a:t>5</a:t>
                      </a:r>
                      <a:endParaRPr lang="en-US" sz="1800" b="0" i="0" u="none" strike="noStrike">
                        <a:solidFill>
                          <a:srgbClr val="000000"/>
                        </a:solidFill>
                        <a:effectLst/>
                        <a:latin typeface="Calibri"/>
                      </a:endParaRPr>
                    </a:p>
                  </a:txBody>
                  <a:tcPr marL="9525" marR="9525" marT="9525" marB="0" anchor="b"/>
                </a:tc>
                <a:tc>
                  <a:txBody>
                    <a:bodyPr/>
                    <a:lstStyle/>
                    <a:p>
                      <a:pPr algn="r" fontAlgn="b"/>
                      <a:r>
                        <a:rPr lang="en-US" sz="1800" u="none" strike="noStrike" dirty="0">
                          <a:effectLst/>
                        </a:rPr>
                        <a:t>5-9</a:t>
                      </a:r>
                      <a:endParaRPr lang="en-US" sz="1800" b="0" i="0" u="none" strike="noStrike" dirty="0">
                        <a:solidFill>
                          <a:srgbClr val="000000"/>
                        </a:solidFill>
                        <a:effectLst/>
                        <a:latin typeface="Calibri"/>
                      </a:endParaRPr>
                    </a:p>
                  </a:txBody>
                  <a:tcPr marL="9525" marR="9525" marT="9525" marB="0" anchor="b"/>
                </a:tc>
                <a:tc>
                  <a:txBody>
                    <a:bodyPr/>
                    <a:lstStyle/>
                    <a:p>
                      <a:pPr algn="r" fontAlgn="b"/>
                      <a:r>
                        <a:rPr lang="en-US" sz="1800" u="none" strike="noStrike" dirty="0">
                          <a:effectLst/>
                        </a:rPr>
                        <a:t>33%</a:t>
                      </a:r>
                      <a:endParaRPr lang="en-US" sz="1800" b="0" i="0" u="none" strike="noStrike" dirty="0">
                        <a:solidFill>
                          <a:srgbClr val="000000"/>
                        </a:solidFill>
                        <a:effectLst/>
                        <a:latin typeface="Calibri"/>
                      </a:endParaRPr>
                    </a:p>
                  </a:txBody>
                  <a:tcPr marL="9525" marR="9525" marT="9525" marB="0" anchor="b">
                    <a:solidFill>
                      <a:srgbClr val="FFFF00"/>
                    </a:solidFill>
                  </a:tcPr>
                </a:tc>
                <a:tc>
                  <a:txBody>
                    <a:bodyPr/>
                    <a:lstStyle/>
                    <a:p>
                      <a:pPr algn="r" fontAlgn="b"/>
                      <a:r>
                        <a:rPr lang="en-US" sz="1800" u="none" strike="noStrike" dirty="0">
                          <a:effectLst/>
                        </a:rPr>
                        <a:t>20%</a:t>
                      </a:r>
                      <a:endParaRPr lang="en-US" sz="1800" b="0" i="0" u="none" strike="noStrike" dirty="0">
                        <a:solidFill>
                          <a:srgbClr val="000000"/>
                        </a:solidFill>
                        <a:effectLst/>
                        <a:latin typeface="Calibri"/>
                      </a:endParaRPr>
                    </a:p>
                  </a:txBody>
                  <a:tcPr marL="9525" marR="9525" marT="9525" marB="0" anchor="b">
                    <a:solidFill>
                      <a:srgbClr val="FFFF00"/>
                    </a:solidFill>
                  </a:tcPr>
                </a:tc>
              </a:tr>
              <a:tr h="372233">
                <a:tc>
                  <a:txBody>
                    <a:bodyPr/>
                    <a:lstStyle/>
                    <a:p>
                      <a:pPr algn="l" fontAlgn="b"/>
                      <a:r>
                        <a:rPr lang="en-US" sz="1800" u="none" strike="noStrike">
                          <a:effectLst/>
                        </a:rPr>
                        <a:t>Uttar Pradesh</a:t>
                      </a:r>
                      <a:endParaRPr lang="en-US" sz="1800" b="0" i="0" u="none" strike="noStrike">
                        <a:solidFill>
                          <a:srgbClr val="000000"/>
                        </a:solidFill>
                        <a:effectLst/>
                        <a:latin typeface="Calibri"/>
                      </a:endParaRPr>
                    </a:p>
                  </a:txBody>
                  <a:tcPr marL="9525" marR="9525" marT="9525" marB="0" anchor="b"/>
                </a:tc>
                <a:tc>
                  <a:txBody>
                    <a:bodyPr/>
                    <a:lstStyle/>
                    <a:p>
                      <a:pPr algn="r" fontAlgn="b"/>
                      <a:r>
                        <a:rPr lang="en-US" sz="1800" u="none" strike="noStrike">
                          <a:effectLst/>
                        </a:rPr>
                        <a:t>5</a:t>
                      </a:r>
                      <a:endParaRPr lang="en-US" sz="1800" b="0" i="0" u="none" strike="noStrike">
                        <a:solidFill>
                          <a:srgbClr val="000000"/>
                        </a:solidFill>
                        <a:effectLst/>
                        <a:latin typeface="Calibri"/>
                      </a:endParaRPr>
                    </a:p>
                  </a:txBody>
                  <a:tcPr marL="9525" marR="9525" marT="9525" marB="0" anchor="b"/>
                </a:tc>
                <a:tc>
                  <a:txBody>
                    <a:bodyPr/>
                    <a:lstStyle/>
                    <a:p>
                      <a:pPr algn="r" fontAlgn="b"/>
                      <a:r>
                        <a:rPr lang="en-US" sz="1800" u="none" strike="noStrike">
                          <a:effectLst/>
                        </a:rPr>
                        <a:t>5</a:t>
                      </a:r>
                      <a:endParaRPr lang="en-US" sz="1800" b="0" i="0" u="none" strike="noStrike">
                        <a:solidFill>
                          <a:srgbClr val="000000"/>
                        </a:solidFill>
                        <a:effectLst/>
                        <a:latin typeface="Calibri"/>
                      </a:endParaRPr>
                    </a:p>
                  </a:txBody>
                  <a:tcPr marL="9525" marR="9525" marT="9525" marB="0" anchor="b"/>
                </a:tc>
                <a:tc>
                  <a:txBody>
                    <a:bodyPr/>
                    <a:lstStyle/>
                    <a:p>
                      <a:pPr algn="r" fontAlgn="b"/>
                      <a:r>
                        <a:rPr lang="en-US" sz="1800" u="none" strike="noStrike" dirty="0">
                          <a:effectLst/>
                        </a:rPr>
                        <a:t>5-9</a:t>
                      </a:r>
                      <a:endParaRPr lang="en-US" sz="1800" b="0" i="0" u="none" strike="noStrike" dirty="0">
                        <a:solidFill>
                          <a:srgbClr val="000000"/>
                        </a:solidFill>
                        <a:effectLst/>
                        <a:latin typeface="Calibri"/>
                      </a:endParaRPr>
                    </a:p>
                  </a:txBody>
                  <a:tcPr marL="9525" marR="9525" marT="9525" marB="0" anchor="b"/>
                </a:tc>
                <a:tc>
                  <a:txBody>
                    <a:bodyPr/>
                    <a:lstStyle/>
                    <a:p>
                      <a:pPr algn="r" fontAlgn="b"/>
                      <a:r>
                        <a:rPr lang="en-US" sz="1800" u="none" strike="noStrike">
                          <a:effectLst/>
                        </a:rPr>
                        <a:t>28%</a:t>
                      </a:r>
                      <a:endParaRPr lang="en-US" sz="1800" b="0" i="0" u="none" strike="noStrike">
                        <a:solidFill>
                          <a:srgbClr val="000000"/>
                        </a:solidFill>
                        <a:effectLst/>
                        <a:latin typeface="Calibri"/>
                      </a:endParaRPr>
                    </a:p>
                  </a:txBody>
                  <a:tcPr marL="9525" marR="9525" marT="9525" marB="0" anchor="b"/>
                </a:tc>
                <a:tc>
                  <a:txBody>
                    <a:bodyPr/>
                    <a:lstStyle/>
                    <a:p>
                      <a:pPr algn="r" fontAlgn="b"/>
                      <a:r>
                        <a:rPr lang="en-US" sz="1800" u="none" strike="noStrike" dirty="0">
                          <a:effectLst/>
                        </a:rPr>
                        <a:t>20%</a:t>
                      </a:r>
                      <a:endParaRPr lang="en-US" sz="1800" b="0" i="0" u="none" strike="noStrike" dirty="0">
                        <a:solidFill>
                          <a:srgbClr val="000000"/>
                        </a:solidFill>
                        <a:effectLst/>
                        <a:latin typeface="Calibri"/>
                      </a:endParaRPr>
                    </a:p>
                  </a:txBody>
                  <a:tcPr marL="9525" marR="9525" marT="9525" marB="0" anchor="b"/>
                </a:tc>
              </a:tr>
            </a:tbl>
          </a:graphicData>
        </a:graphic>
      </p:graphicFrame>
      <p:sp>
        <p:nvSpPr>
          <p:cNvPr id="4" name="TextBox 3"/>
          <p:cNvSpPr txBox="1"/>
          <p:nvPr/>
        </p:nvSpPr>
        <p:spPr>
          <a:xfrm>
            <a:off x="641440" y="5737733"/>
            <a:ext cx="5274201" cy="261610"/>
          </a:xfrm>
          <a:prstGeom prst="rect">
            <a:avLst/>
          </a:prstGeom>
          <a:noFill/>
        </p:spPr>
        <p:txBody>
          <a:bodyPr wrap="none" rtlCol="0">
            <a:spAutoFit/>
          </a:bodyPr>
          <a:lstStyle/>
          <a:p>
            <a:r>
              <a:rPr lang="en-US" sz="1100" dirty="0" smtClean="0"/>
              <a:t>Source: International Bureau of Education (IBE), EPDC extraction of DHS dataset</a:t>
            </a:r>
            <a:endParaRPr lang="en-US" sz="1100" dirty="0"/>
          </a:p>
        </p:txBody>
      </p:sp>
    </p:spTree>
    <p:extLst>
      <p:ext uri="{BB962C8B-B14F-4D97-AF65-F5344CB8AC3E}">
        <p14:creationId xmlns:p14="http://schemas.microsoft.com/office/powerpoint/2010/main" val="37264197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2188"/>
          </a:xfrm>
        </p:spPr>
        <p:txBody>
          <a:bodyPr/>
          <a:lstStyle/>
          <a:p>
            <a:r>
              <a:rPr lang="en-US" dirty="0" smtClean="0"/>
              <a:t>Number of out of school children, primary age, Burkina Faso</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73008688"/>
              </p:ext>
            </p:extLst>
          </p:nvPr>
        </p:nvGraphicFramePr>
        <p:xfrm>
          <a:off x="457200" y="1101725"/>
          <a:ext cx="8229600" cy="502443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7601803" y="2580269"/>
            <a:ext cx="659155" cy="307777"/>
          </a:xfrm>
          <a:prstGeom prst="rect">
            <a:avLst/>
          </a:prstGeom>
          <a:noFill/>
        </p:spPr>
        <p:txBody>
          <a:bodyPr wrap="none" rtlCol="0">
            <a:spAutoFit/>
          </a:bodyPr>
          <a:lstStyle/>
          <a:p>
            <a:r>
              <a:rPr lang="en-US" sz="1400" dirty="0" smtClean="0">
                <a:latin typeface="+mj-lt"/>
              </a:rPr>
              <a:t>(2010)</a:t>
            </a:r>
            <a:endParaRPr lang="en-US" sz="1400" dirty="0">
              <a:latin typeface="+mj-lt"/>
            </a:endParaRPr>
          </a:p>
        </p:txBody>
      </p:sp>
    </p:spTree>
    <p:extLst>
      <p:ext uri="{BB962C8B-B14F-4D97-AF65-F5344CB8AC3E}">
        <p14:creationId xmlns:p14="http://schemas.microsoft.com/office/powerpoint/2010/main" val="14312142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txBox="1">
            <a:spLocks/>
          </p:cNvSpPr>
          <p:nvPr/>
        </p:nvSpPr>
        <p:spPr bwMode="auto">
          <a:xfrm>
            <a:off x="272955" y="2493963"/>
            <a:ext cx="9512490" cy="406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defTabSz="457200" rtl="0" eaLnBrk="0" fontAlgn="base" hangingPunct="0">
              <a:spcBef>
                <a:spcPct val="20000"/>
              </a:spcBef>
              <a:spcAft>
                <a:spcPct val="0"/>
              </a:spcAft>
              <a:buClr>
                <a:srgbClr val="AFBD21"/>
              </a:buClr>
              <a:buFont typeface="Arial" charset="0"/>
              <a:buChar char="•"/>
              <a:defRPr sz="28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Clr>
                <a:srgbClr val="AFBD21"/>
              </a:buClr>
              <a:buFont typeface="Arial" charset="0"/>
              <a:buChar char="–"/>
              <a:defRPr sz="26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Clr>
                <a:srgbClr val="AFBD21"/>
              </a:buClr>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Clr>
                <a:srgbClr val="AFBD21"/>
              </a:buClr>
              <a:buFont typeface="Arial" charset="0"/>
              <a:buChar char="–"/>
              <a:defRPr sz="22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Clr>
                <a:srgbClr val="AFBD21"/>
              </a:buClr>
              <a:buFont typeface="Arial" charset="0"/>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dirty="0" smtClean="0">
                <a:latin typeface="Arial" panose="020B0604020202020204" pitchFamily="34" charset="0"/>
                <a:cs typeface="Arial" panose="020B0604020202020204" pitchFamily="34" charset="0"/>
              </a:rPr>
              <a:t>How many primary-aged children are </a:t>
            </a:r>
            <a:r>
              <a:rPr lang="en-US" dirty="0" smtClean="0">
                <a:solidFill>
                  <a:schemeClr val="accent3">
                    <a:lumMod val="75000"/>
                  </a:schemeClr>
                </a:solidFill>
                <a:latin typeface="Arial" panose="020B0604020202020204" pitchFamily="34" charset="0"/>
                <a:cs typeface="Arial" panose="020B0604020202020204" pitchFamily="34" charset="0"/>
              </a:rPr>
              <a:t>out of school?</a:t>
            </a:r>
          </a:p>
          <a:p>
            <a:pPr marL="3543300" lvl="8" indent="0" algn="ctr">
              <a:buNone/>
            </a:pPr>
            <a:endParaRPr lang="en-US" sz="2400" b="1" dirty="0" smtClean="0">
              <a:solidFill>
                <a:schemeClr val="accent3">
                  <a:lumMod val="75000"/>
                </a:schemeClr>
              </a:solidFill>
              <a:latin typeface="Arial" panose="020B0604020202020204" pitchFamily="34" charset="0"/>
              <a:cs typeface="Arial" panose="020B0604020202020204" pitchFamily="34" charset="0"/>
            </a:endParaRPr>
          </a:p>
          <a:p>
            <a:pPr marL="3543300" lvl="8" indent="0" algn="ctr">
              <a:buNone/>
            </a:pPr>
            <a:r>
              <a:rPr lang="en-US" sz="2400" b="1" dirty="0" smtClean="0">
                <a:solidFill>
                  <a:schemeClr val="accent3">
                    <a:lumMod val="75000"/>
                  </a:schemeClr>
                </a:solidFill>
                <a:latin typeface="Arial" panose="020B0604020202020204" pitchFamily="34" charset="0"/>
                <a:cs typeface="Arial" panose="020B0604020202020204" pitchFamily="34" charset="0"/>
              </a:rPr>
              <a:t>School </a:t>
            </a:r>
            <a:r>
              <a:rPr lang="en-US" sz="2400" b="1" dirty="0">
                <a:solidFill>
                  <a:schemeClr val="accent3">
                    <a:lumMod val="75000"/>
                  </a:schemeClr>
                </a:solidFill>
                <a:latin typeface="Arial" panose="020B0604020202020204" pitchFamily="34" charset="0"/>
                <a:cs typeface="Arial" panose="020B0604020202020204" pitchFamily="34" charset="0"/>
              </a:rPr>
              <a:t>coverage</a:t>
            </a:r>
          </a:p>
          <a:p>
            <a:pPr algn="ctr"/>
            <a:endParaRPr lang="en-US" sz="2400" dirty="0">
              <a:solidFill>
                <a:schemeClr val="accent3">
                  <a:lumMod val="75000"/>
                </a:schemeClr>
              </a:solidFill>
            </a:endParaRPr>
          </a:p>
          <a:p>
            <a:pPr lvl="8" algn="ctr">
              <a:buFont typeface="Wingdings" panose="05000000000000000000" pitchFamily="2" charset="2"/>
              <a:buChar char="§"/>
            </a:pPr>
            <a:r>
              <a:rPr lang="en-US" dirty="0">
                <a:solidFill>
                  <a:schemeClr val="accent3">
                    <a:lumMod val="75000"/>
                  </a:schemeClr>
                </a:solidFill>
                <a:latin typeface="Arial" panose="020B0604020202020204" pitchFamily="34" charset="0"/>
                <a:cs typeface="Arial" panose="020B0604020202020204" pitchFamily="34" charset="0"/>
              </a:rPr>
              <a:t>Private providers</a:t>
            </a:r>
          </a:p>
          <a:p>
            <a:pPr lvl="8" algn="ctr">
              <a:buFont typeface="Wingdings" panose="05000000000000000000" pitchFamily="2" charset="2"/>
              <a:buChar char="§"/>
            </a:pPr>
            <a:r>
              <a:rPr lang="en-US" dirty="0">
                <a:solidFill>
                  <a:schemeClr val="accent3">
                    <a:lumMod val="75000"/>
                  </a:schemeClr>
                </a:solidFill>
                <a:latin typeface="Arial" panose="020B0604020202020204" pitchFamily="34" charset="0"/>
                <a:cs typeface="Arial" panose="020B0604020202020204" pitchFamily="34" charset="0"/>
              </a:rPr>
              <a:t>Pre-primary</a:t>
            </a:r>
          </a:p>
          <a:p>
            <a:pPr marL="0" indent="0" algn="ctr">
              <a:buFont typeface="Arial" charset="0"/>
              <a:buNone/>
            </a:pPr>
            <a:endParaRPr lang="en-US" sz="2400" b="1" dirty="0" smtClean="0">
              <a:solidFill>
                <a:schemeClr val="accent2">
                  <a:lumMod val="75000"/>
                </a:schemeClr>
              </a:solidFill>
              <a:latin typeface="Arial" panose="020B0604020202020204" pitchFamily="34" charset="0"/>
              <a:cs typeface="Arial" panose="020B0604020202020204" pitchFamily="34" charset="0"/>
            </a:endParaRPr>
          </a:p>
          <a:p>
            <a:pPr marL="0" indent="0">
              <a:buFont typeface="Arial" charset="0"/>
              <a:buNone/>
            </a:pPr>
            <a:endParaRPr lang="en-US" dirty="0" smtClean="0"/>
          </a:p>
          <a:p>
            <a:pPr algn="ctr"/>
            <a:endParaRPr lang="en-US" dirty="0"/>
          </a:p>
        </p:txBody>
      </p:sp>
    </p:spTree>
    <p:extLst>
      <p:ext uri="{BB962C8B-B14F-4D97-AF65-F5344CB8AC3E}">
        <p14:creationId xmlns:p14="http://schemas.microsoft.com/office/powerpoint/2010/main" val="41346545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7855552" cy="992188"/>
          </a:xfrm>
        </p:spPr>
        <p:txBody>
          <a:bodyPr/>
          <a:lstStyle/>
          <a:p>
            <a:r>
              <a:rPr lang="en-US" dirty="0" smtClean="0"/>
              <a:t>Enrollment in unregistered schools, Kenya</a:t>
            </a:r>
            <a:endParaRPr lang="en-US" dirty="0"/>
          </a:p>
        </p:txBody>
      </p:sp>
      <p:pic>
        <p:nvPicPr>
          <p:cNvPr id="4" name="Content Placeholder 3" descr="aphrc.sprintwebhosts.com/wp-content/uploads/2013/11/Pupil-School-Mobility-in-Urban-Kenya.pdf - Google Chrome"/>
          <p:cNvPicPr>
            <a:picLocks noGrp="1" noChangeAspect="1"/>
          </p:cNvPicPr>
          <p:nvPr>
            <p:ph idx="1"/>
          </p:nvPr>
        </p:nvPicPr>
        <p:blipFill rotWithShape="1">
          <a:blip r:embed="rId3">
            <a:extLst>
              <a:ext uri="{28A0092B-C50C-407E-A947-70E740481C1C}">
                <a14:useLocalDpi xmlns:a14="http://schemas.microsoft.com/office/drawing/2010/main" val="0"/>
              </a:ext>
            </a:extLst>
          </a:blip>
          <a:srcRect l="6615" t="26966" r="15418" b="19252"/>
          <a:stretch/>
        </p:blipFill>
        <p:spPr>
          <a:xfrm>
            <a:off x="0" y="1200989"/>
            <a:ext cx="9144000" cy="4866968"/>
          </a:xfrm>
        </p:spPr>
      </p:pic>
      <p:sp>
        <p:nvSpPr>
          <p:cNvPr id="6" name="Rectangle 5"/>
          <p:cNvSpPr/>
          <p:nvPr/>
        </p:nvSpPr>
        <p:spPr>
          <a:xfrm>
            <a:off x="136476" y="4558351"/>
            <a:ext cx="8557148" cy="668741"/>
          </a:xfrm>
          <a:prstGeom prst="rect">
            <a:avLst/>
          </a:prstGeom>
          <a:solidFill>
            <a:srgbClr val="FFFF00">
              <a:alpha val="14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36476" y="6100700"/>
            <a:ext cx="7671306" cy="307777"/>
          </a:xfrm>
          <a:prstGeom prst="rect">
            <a:avLst/>
          </a:prstGeom>
          <a:noFill/>
        </p:spPr>
        <p:txBody>
          <a:bodyPr wrap="square" rtlCol="0">
            <a:spAutoFit/>
          </a:bodyPr>
          <a:lstStyle/>
          <a:p>
            <a:r>
              <a:rPr lang="en-US" sz="1400" dirty="0"/>
              <a:t>Source: </a:t>
            </a:r>
            <a:r>
              <a:rPr lang="en-US" sz="1400" dirty="0" smtClean="0"/>
              <a:t>APHRC (2008</a:t>
            </a:r>
            <a:r>
              <a:rPr lang="en-US" sz="1400" i="1" dirty="0" smtClean="0"/>
              <a:t>)</a:t>
            </a:r>
            <a:endParaRPr lang="en-US" sz="1400" i="1" dirty="0"/>
          </a:p>
        </p:txBody>
      </p:sp>
    </p:spTree>
    <p:extLst>
      <p:ext uri="{BB962C8B-B14F-4D97-AF65-F5344CB8AC3E}">
        <p14:creationId xmlns:p14="http://schemas.microsoft.com/office/powerpoint/2010/main" val="26022161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758752" cy="992188"/>
          </a:xfrm>
        </p:spPr>
        <p:txBody>
          <a:bodyPr/>
          <a:lstStyle/>
          <a:p>
            <a:r>
              <a:rPr lang="en-US" dirty="0" smtClean="0"/>
              <a:t>Pre-primary attendance by age, Kenya</a:t>
            </a:r>
            <a:endParaRPr lang="en-US" dirty="0"/>
          </a:p>
        </p:txBody>
      </p:sp>
      <p:graphicFrame>
        <p:nvGraphicFramePr>
          <p:cNvPr id="5" name="Chart 4"/>
          <p:cNvGraphicFramePr/>
          <p:nvPr>
            <p:extLst>
              <p:ext uri="{D42A27DB-BD31-4B8C-83A1-F6EECF244321}">
                <p14:modId xmlns:p14="http://schemas.microsoft.com/office/powerpoint/2010/main" val="591453968"/>
              </p:ext>
            </p:extLst>
          </p:nvPr>
        </p:nvGraphicFramePr>
        <p:xfrm>
          <a:off x="578323" y="1508433"/>
          <a:ext cx="8074357" cy="46330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948969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endParaRPr lang="en-US" sz="4600" dirty="0" smtClean="0"/>
          </a:p>
          <a:p>
            <a:pPr algn="ctr"/>
            <a:endParaRPr lang="en-US" sz="4600" dirty="0"/>
          </a:p>
          <a:p>
            <a:pPr marL="0" indent="0" algn="ctr">
              <a:buNone/>
            </a:pPr>
            <a:r>
              <a:rPr lang="en-US" sz="4600" dirty="0" smtClean="0"/>
              <a:t>Recommendations</a:t>
            </a:r>
            <a:endParaRPr lang="en-US" sz="4600" dirty="0"/>
          </a:p>
        </p:txBody>
      </p:sp>
    </p:spTree>
    <p:extLst>
      <p:ext uri="{BB962C8B-B14F-4D97-AF65-F5344CB8AC3E}">
        <p14:creationId xmlns:p14="http://schemas.microsoft.com/office/powerpoint/2010/main" val="16763314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idx="1"/>
          </p:nvPr>
        </p:nvSpPr>
        <p:spPr/>
        <p:txBody>
          <a:bodyPr/>
          <a:lstStyle/>
          <a:p>
            <a:pPr marL="0" indent="0">
              <a:buNone/>
            </a:pPr>
            <a:r>
              <a:rPr lang="en-US" dirty="0" smtClean="0"/>
              <a:t>	Improve </a:t>
            </a:r>
            <a:r>
              <a:rPr lang="en-US" dirty="0"/>
              <a:t>timeliness of data or adjust for time trends</a:t>
            </a:r>
          </a:p>
          <a:p>
            <a:pPr marL="0" lvl="0" indent="0">
              <a:buNone/>
            </a:pPr>
            <a:endParaRPr lang="en-US" dirty="0" smtClean="0"/>
          </a:p>
          <a:p>
            <a:pPr lvl="0"/>
            <a:endParaRPr lang="en-US" dirty="0"/>
          </a:p>
          <a:p>
            <a:pPr marL="0" indent="0">
              <a:buNone/>
            </a:pPr>
            <a:endParaRPr lang="en-US" dirty="0"/>
          </a:p>
        </p:txBody>
      </p:sp>
      <p:sp>
        <p:nvSpPr>
          <p:cNvPr id="5" name="TextBox 4"/>
          <p:cNvSpPr txBox="1"/>
          <p:nvPr/>
        </p:nvSpPr>
        <p:spPr>
          <a:xfrm>
            <a:off x="1140608" y="5943297"/>
            <a:ext cx="4512774" cy="307777"/>
          </a:xfrm>
          <a:prstGeom prst="rect">
            <a:avLst/>
          </a:prstGeom>
          <a:noFill/>
        </p:spPr>
        <p:txBody>
          <a:bodyPr wrap="none" rtlCol="0">
            <a:spAutoFit/>
          </a:bodyPr>
          <a:lstStyle/>
          <a:p>
            <a:r>
              <a:rPr lang="en-US" sz="1400" i="1" dirty="0" smtClean="0"/>
              <a:t>Note: UIS estimates were current at time of publication</a:t>
            </a:r>
            <a:endParaRPr lang="en-US" sz="1400" i="1" dirty="0"/>
          </a:p>
        </p:txBody>
      </p:sp>
      <p:graphicFrame>
        <p:nvGraphicFramePr>
          <p:cNvPr id="6" name="Chart 5"/>
          <p:cNvGraphicFramePr/>
          <p:nvPr>
            <p:extLst>
              <p:ext uri="{D42A27DB-BD31-4B8C-83A1-F6EECF244321}">
                <p14:modId xmlns:p14="http://schemas.microsoft.com/office/powerpoint/2010/main" val="1027347457"/>
              </p:ext>
            </p:extLst>
          </p:nvPr>
        </p:nvGraphicFramePr>
        <p:xfrm>
          <a:off x="678454" y="1767665"/>
          <a:ext cx="8008345" cy="40326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717537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idx="1"/>
          </p:nvPr>
        </p:nvSpPr>
        <p:spPr>
          <a:xfrm>
            <a:off x="457199" y="1101725"/>
            <a:ext cx="8495731" cy="5024438"/>
          </a:xfrm>
        </p:spPr>
        <p:txBody>
          <a:bodyPr/>
          <a:lstStyle/>
          <a:p>
            <a:pPr lvl="0"/>
            <a:r>
              <a:rPr lang="en-US" dirty="0"/>
              <a:t>Streamline basic </a:t>
            </a:r>
            <a:r>
              <a:rPr lang="en-US" dirty="0" smtClean="0"/>
              <a:t>definitions</a:t>
            </a:r>
          </a:p>
          <a:p>
            <a:pPr lvl="1"/>
            <a:r>
              <a:rPr lang="en-US" sz="2200" dirty="0" smtClean="0"/>
              <a:t>Household survey as alternative source for out of school children numbers</a:t>
            </a:r>
          </a:p>
          <a:p>
            <a:pPr lvl="1"/>
            <a:r>
              <a:rPr lang="en-US" sz="2200" dirty="0" smtClean="0"/>
              <a:t>Measuring school exclusion for standard age cohort such as 7-14</a:t>
            </a:r>
          </a:p>
          <a:p>
            <a:pPr lvl="0"/>
            <a:endParaRPr lang="en-US" dirty="0"/>
          </a:p>
          <a:p>
            <a:pPr marL="0" lvl="0" indent="0">
              <a:buNone/>
            </a:pPr>
            <a:endParaRPr lang="en-US" dirty="0"/>
          </a:p>
          <a:p>
            <a:pPr lvl="1"/>
            <a:endParaRPr lang="en-US" dirty="0"/>
          </a:p>
          <a:p>
            <a:endParaRPr lang="en-US" dirty="0"/>
          </a:p>
        </p:txBody>
      </p:sp>
      <p:graphicFrame>
        <p:nvGraphicFramePr>
          <p:cNvPr id="5" name="Chart 4"/>
          <p:cNvGraphicFramePr/>
          <p:nvPr>
            <p:extLst>
              <p:ext uri="{D42A27DB-BD31-4B8C-83A1-F6EECF244321}">
                <p14:modId xmlns:p14="http://schemas.microsoft.com/office/powerpoint/2010/main" val="3665030900"/>
              </p:ext>
            </p:extLst>
          </p:nvPr>
        </p:nvGraphicFramePr>
        <p:xfrm>
          <a:off x="533280" y="2720737"/>
          <a:ext cx="8255877" cy="35435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197666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42448" y="2770494"/>
            <a:ext cx="5813946" cy="1384995"/>
          </a:xfrm>
          <a:prstGeom prst="rect">
            <a:avLst/>
          </a:prstGeom>
          <a:noFill/>
        </p:spPr>
        <p:txBody>
          <a:bodyPr wrap="square" rtlCol="0">
            <a:spAutoFit/>
          </a:bodyPr>
          <a:lstStyle/>
          <a:p>
            <a:r>
              <a:rPr lang="en-US" sz="8400" b="1" dirty="0" smtClean="0"/>
              <a:t>57,247,729</a:t>
            </a:r>
            <a:endParaRPr lang="en-US" sz="8400" b="1" dirty="0"/>
          </a:p>
        </p:txBody>
      </p:sp>
    </p:spTree>
    <p:extLst>
      <p:ext uri="{BB962C8B-B14F-4D97-AF65-F5344CB8AC3E}">
        <p14:creationId xmlns:p14="http://schemas.microsoft.com/office/powerpoint/2010/main" val="3259021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idx="1"/>
          </p:nvPr>
        </p:nvSpPr>
        <p:spPr>
          <a:xfrm>
            <a:off x="457200" y="1101725"/>
            <a:ext cx="8229600" cy="686132"/>
          </a:xfrm>
        </p:spPr>
        <p:txBody>
          <a:bodyPr/>
          <a:lstStyle/>
          <a:p>
            <a:pPr lvl="0"/>
            <a:r>
              <a:rPr lang="en-US" dirty="0"/>
              <a:t>Build a broad understanding of data quality concerns</a:t>
            </a:r>
          </a:p>
        </p:txBody>
      </p:sp>
      <p:pic>
        <p:nvPicPr>
          <p:cNvPr id="4" name="Picture 3" descr="www.uis.unesco.org/Library/Documents/oosc05-en.pdf - Google Chrome"/>
          <p:cNvPicPr>
            <a:picLocks noChangeAspect="1"/>
          </p:cNvPicPr>
          <p:nvPr/>
        </p:nvPicPr>
        <p:blipFill rotWithShape="1">
          <a:blip r:embed="rId3">
            <a:extLst>
              <a:ext uri="{28A0092B-C50C-407E-A947-70E740481C1C}">
                <a14:useLocalDpi xmlns:a14="http://schemas.microsoft.com/office/drawing/2010/main" val="0"/>
              </a:ext>
            </a:extLst>
          </a:blip>
          <a:srcRect l="48955" t="9731" r="19851" b="16523"/>
          <a:stretch/>
        </p:blipFill>
        <p:spPr>
          <a:xfrm>
            <a:off x="1282889" y="2033516"/>
            <a:ext cx="2852382" cy="3630304"/>
          </a:xfrm>
          <a:prstGeom prst="rect">
            <a:avLst/>
          </a:prstGeom>
        </p:spPr>
      </p:pic>
      <p:pic>
        <p:nvPicPr>
          <p:cNvPr id="5" name="Picture 4" descr="www.epdc.org/sites/default/files/documents/Out_of_school_children_data_challenges.pdf - Google Chrome"/>
          <p:cNvPicPr>
            <a:picLocks noChangeAspect="1"/>
          </p:cNvPicPr>
          <p:nvPr/>
        </p:nvPicPr>
        <p:blipFill rotWithShape="1">
          <a:blip r:embed="rId4">
            <a:extLst>
              <a:ext uri="{28A0092B-C50C-407E-A947-70E740481C1C}">
                <a14:useLocalDpi xmlns:a14="http://schemas.microsoft.com/office/drawing/2010/main" val="0"/>
              </a:ext>
            </a:extLst>
          </a:blip>
          <a:srcRect l="34776" t="9453" r="35821" b="19850"/>
          <a:stretch/>
        </p:blipFill>
        <p:spPr>
          <a:xfrm>
            <a:off x="5015552" y="2033516"/>
            <a:ext cx="2804588" cy="3630304"/>
          </a:xfrm>
          <a:prstGeom prst="rect">
            <a:avLst/>
          </a:prstGeom>
        </p:spPr>
      </p:pic>
    </p:spTree>
    <p:extLst>
      <p:ext uri="{BB962C8B-B14F-4D97-AF65-F5344CB8AC3E}">
        <p14:creationId xmlns:p14="http://schemas.microsoft.com/office/powerpoint/2010/main" val="12804209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marL="0" indent="0">
              <a:lnSpc>
                <a:spcPct val="150000"/>
              </a:lnSpc>
              <a:buNone/>
            </a:pPr>
            <a:r>
              <a:rPr lang="en-US" sz="1500" dirty="0" smtClean="0"/>
              <a:t>Education Policy and Data Center. </a:t>
            </a:r>
            <a:r>
              <a:rPr lang="en-US" sz="1500" dirty="0"/>
              <a:t>(2013</a:t>
            </a:r>
            <a:r>
              <a:rPr lang="en-US" sz="1500" dirty="0" smtClean="0"/>
              <a:t>). </a:t>
            </a:r>
            <a:r>
              <a:rPr lang="en-US" sz="1500" i="1" dirty="0" smtClean="0"/>
              <a:t>Out of school children: Data challenges in measuring access to education. </a:t>
            </a:r>
            <a:r>
              <a:rPr lang="en-US" sz="1500" dirty="0" smtClean="0"/>
              <a:t>Washington DC:  FHI 360.</a:t>
            </a:r>
          </a:p>
          <a:p>
            <a:pPr marL="0" indent="0">
              <a:lnSpc>
                <a:spcPct val="150000"/>
              </a:lnSpc>
              <a:buNone/>
            </a:pPr>
            <a:endParaRPr lang="en-US" sz="1500" dirty="0"/>
          </a:p>
          <a:p>
            <a:pPr marL="0" indent="0">
              <a:lnSpc>
                <a:spcPct val="150000"/>
              </a:lnSpc>
              <a:buNone/>
            </a:pPr>
            <a:r>
              <a:rPr lang="en-US" sz="1500" dirty="0" err="1"/>
              <a:t>Oketch</a:t>
            </a:r>
            <a:r>
              <a:rPr lang="en-US" sz="1500" dirty="0"/>
              <a:t>, M., </a:t>
            </a:r>
            <a:r>
              <a:rPr lang="en-US" sz="1500" dirty="0" err="1"/>
              <a:t>Mutisya</a:t>
            </a:r>
            <a:r>
              <a:rPr lang="en-US" sz="1500" dirty="0"/>
              <a:t>, M., </a:t>
            </a:r>
            <a:r>
              <a:rPr lang="en-US" sz="1500" dirty="0" err="1"/>
              <a:t>Ngware</a:t>
            </a:r>
            <a:r>
              <a:rPr lang="en-US" sz="1500" dirty="0"/>
              <a:t>, M., </a:t>
            </a:r>
            <a:r>
              <a:rPr lang="en-US" sz="1500" dirty="0" err="1"/>
              <a:t>Ezeh</a:t>
            </a:r>
            <a:r>
              <a:rPr lang="en-US" sz="1500" dirty="0"/>
              <a:t>, A., &amp; </a:t>
            </a:r>
            <a:r>
              <a:rPr lang="en-US" sz="1500" dirty="0" err="1"/>
              <a:t>Epari</a:t>
            </a:r>
            <a:r>
              <a:rPr lang="en-US" sz="1500" dirty="0"/>
              <a:t>, C. (2008b). </a:t>
            </a:r>
            <a:r>
              <a:rPr lang="en-US" sz="1500" i="1" dirty="0"/>
              <a:t>Pupil school mobility in urban Kenya </a:t>
            </a:r>
            <a:r>
              <a:rPr lang="en-US" sz="1500" dirty="0"/>
              <a:t>(APHRC Working Paper No. 38). Nairobi: African Population and Health Research Center.</a:t>
            </a:r>
          </a:p>
          <a:p>
            <a:pPr marL="0" indent="0">
              <a:lnSpc>
                <a:spcPct val="150000"/>
              </a:lnSpc>
              <a:buNone/>
            </a:pPr>
            <a:endParaRPr lang="en-US" sz="1500" dirty="0" smtClean="0"/>
          </a:p>
          <a:p>
            <a:pPr marL="0" indent="0">
              <a:lnSpc>
                <a:spcPct val="150000"/>
              </a:lnSpc>
              <a:buNone/>
            </a:pPr>
            <a:r>
              <a:rPr lang="en-US" sz="1500" dirty="0" smtClean="0"/>
              <a:t>UIS. (2010). </a:t>
            </a:r>
            <a:r>
              <a:rPr lang="en-US" sz="1500" i="1" dirty="0" smtClean="0"/>
              <a:t>Measuring educational participation: Analysis of data quality and methodology based on ten studies. </a:t>
            </a:r>
            <a:r>
              <a:rPr lang="en-US" sz="1500" dirty="0" smtClean="0"/>
              <a:t>Montreal: UIS.</a:t>
            </a:r>
          </a:p>
          <a:p>
            <a:pPr marL="0" indent="0">
              <a:lnSpc>
                <a:spcPct val="150000"/>
              </a:lnSpc>
              <a:buNone/>
            </a:pPr>
            <a:endParaRPr lang="en-US" sz="1500" dirty="0"/>
          </a:p>
          <a:p>
            <a:pPr marL="0" lvl="0" indent="0">
              <a:lnSpc>
                <a:spcPct val="150000"/>
              </a:lnSpc>
              <a:buNone/>
            </a:pPr>
            <a:r>
              <a:rPr lang="en-US" sz="1500" dirty="0">
                <a:solidFill>
                  <a:prstClr val="black"/>
                </a:solidFill>
              </a:rPr>
              <a:t>UIS Data Centre. Accessed at uis.unesco.org on 2/5/2014. </a:t>
            </a:r>
            <a:endParaRPr lang="en-US" sz="1500" dirty="0" smtClean="0"/>
          </a:p>
          <a:p>
            <a:pPr marL="0" indent="0">
              <a:lnSpc>
                <a:spcPct val="150000"/>
              </a:lnSpc>
              <a:buNone/>
            </a:pPr>
            <a:endParaRPr lang="en-US" sz="1500" dirty="0" smtClean="0"/>
          </a:p>
          <a:p>
            <a:pPr marL="0" indent="0">
              <a:lnSpc>
                <a:spcPct val="150000"/>
              </a:lnSpc>
              <a:buNone/>
            </a:pPr>
            <a:r>
              <a:rPr lang="en-US" sz="1500" dirty="0" smtClean="0"/>
              <a:t>UIS &amp; UNICEF. (2005). </a:t>
            </a:r>
            <a:r>
              <a:rPr lang="en-US" sz="1500" i="1" dirty="0" smtClean="0"/>
              <a:t>Children out of school: Measuring exclusion from Primary education</a:t>
            </a:r>
            <a:r>
              <a:rPr lang="en-US" sz="1500" dirty="0" smtClean="0"/>
              <a:t>. Montreal: UIS.</a:t>
            </a:r>
          </a:p>
        </p:txBody>
      </p:sp>
    </p:spTree>
    <p:extLst>
      <p:ext uri="{BB962C8B-B14F-4D97-AF65-F5344CB8AC3E}">
        <p14:creationId xmlns:p14="http://schemas.microsoft.com/office/powerpoint/2010/main" val="9111277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marL="0" indent="0">
              <a:lnSpc>
                <a:spcPct val="150000"/>
              </a:lnSpc>
              <a:buNone/>
            </a:pPr>
            <a:endParaRPr lang="en-US" sz="1500" dirty="0"/>
          </a:p>
          <a:p>
            <a:pPr marL="0" indent="0">
              <a:lnSpc>
                <a:spcPct val="150000"/>
              </a:lnSpc>
              <a:buNone/>
            </a:pPr>
            <a:r>
              <a:rPr lang="en-US" sz="1500" dirty="0"/>
              <a:t>UIS &amp; UNICEF. (2014). Global Initiative on Out of School Children. </a:t>
            </a:r>
            <a:r>
              <a:rPr lang="en-US" sz="1500" i="1" dirty="0"/>
              <a:t>South Asia Regional Study</a:t>
            </a:r>
            <a:r>
              <a:rPr lang="en-US" sz="1500" dirty="0"/>
              <a:t>. Kathmandu: UNICEF.</a:t>
            </a:r>
            <a:endParaRPr lang="en-US" sz="1600" dirty="0"/>
          </a:p>
          <a:p>
            <a:pPr marL="0" lvl="0" indent="0">
              <a:lnSpc>
                <a:spcPct val="150000"/>
              </a:lnSpc>
              <a:buNone/>
            </a:pPr>
            <a:endParaRPr lang="en-US" sz="1500" dirty="0">
              <a:solidFill>
                <a:prstClr val="black"/>
              </a:solidFill>
            </a:endParaRPr>
          </a:p>
          <a:p>
            <a:pPr marL="0" lvl="0" indent="0">
              <a:lnSpc>
                <a:spcPct val="150000"/>
              </a:lnSpc>
              <a:buNone/>
            </a:pPr>
            <a:r>
              <a:rPr lang="en-US" sz="1500" dirty="0">
                <a:solidFill>
                  <a:prstClr val="black"/>
                </a:solidFill>
              </a:rPr>
              <a:t>UNESCO. (2012). Youth and skills: Putting education to work. Education for All Global Monitoring Report 2012. Paris: UNESCO</a:t>
            </a:r>
            <a:r>
              <a:rPr lang="en-US" sz="1500" dirty="0" smtClean="0">
                <a:solidFill>
                  <a:prstClr val="black"/>
                </a:solidFill>
              </a:rPr>
              <a:t>.</a:t>
            </a:r>
          </a:p>
          <a:p>
            <a:pPr marL="0" lvl="0" indent="0">
              <a:lnSpc>
                <a:spcPct val="150000"/>
              </a:lnSpc>
              <a:buNone/>
            </a:pPr>
            <a:endParaRPr lang="en-US" sz="1500" dirty="0">
              <a:solidFill>
                <a:prstClr val="black"/>
              </a:solidFill>
            </a:endParaRPr>
          </a:p>
          <a:p>
            <a:pPr marL="0" lvl="0" indent="0">
              <a:lnSpc>
                <a:spcPct val="150000"/>
              </a:lnSpc>
              <a:buNone/>
            </a:pPr>
            <a:r>
              <a:rPr lang="en-US" sz="1500" dirty="0">
                <a:solidFill>
                  <a:prstClr val="black"/>
                </a:solidFill>
              </a:rPr>
              <a:t>UNESCO. (2013). Teaching and learning: Achieving quality for all. Education for All Global Monitoring Report 2013. Paris: UNESCO.</a:t>
            </a:r>
          </a:p>
          <a:p>
            <a:endParaRPr lang="en-US" dirty="0"/>
          </a:p>
        </p:txBody>
      </p:sp>
    </p:spTree>
    <p:extLst>
      <p:ext uri="{BB962C8B-B14F-4D97-AF65-F5344CB8AC3E}">
        <p14:creationId xmlns:p14="http://schemas.microsoft.com/office/powerpoint/2010/main" val="20214658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r>
              <a:rPr lang="en-US" dirty="0" smtClean="0"/>
              <a:t>Thank you!</a:t>
            </a:r>
          </a:p>
          <a:p>
            <a:pPr marL="0" indent="0" algn="ctr">
              <a:buNone/>
            </a:pPr>
            <a:r>
              <a:rPr lang="en-US" dirty="0" smtClean="0"/>
              <a:t>Contact: cgale@fhi360.org</a:t>
            </a:r>
            <a:endParaRPr lang="en-US" dirty="0"/>
          </a:p>
        </p:txBody>
      </p:sp>
    </p:spTree>
    <p:extLst>
      <p:ext uri="{BB962C8B-B14F-4D97-AF65-F5344CB8AC3E}">
        <p14:creationId xmlns:p14="http://schemas.microsoft.com/office/powerpoint/2010/main" val="27546920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dobe Flash Player 10"/>
          <p:cNvPicPr>
            <a:picLocks noChangeAspect="1"/>
          </p:cNvPicPr>
          <p:nvPr/>
        </p:nvPicPr>
        <p:blipFill rotWithShape="1">
          <a:blip r:embed="rId3">
            <a:extLst>
              <a:ext uri="{28A0092B-C50C-407E-A947-70E740481C1C}">
                <a14:useLocalDpi xmlns:a14="http://schemas.microsoft.com/office/drawing/2010/main" val="0"/>
              </a:ext>
            </a:extLst>
          </a:blip>
          <a:srcRect l="1170" t="38408" r="1170" b="5672"/>
          <a:stretch/>
        </p:blipFill>
        <p:spPr>
          <a:xfrm>
            <a:off x="62460" y="1842448"/>
            <a:ext cx="9081540" cy="4589331"/>
          </a:xfrm>
          <a:prstGeom prst="rect">
            <a:avLst/>
          </a:prstGeom>
        </p:spPr>
      </p:pic>
      <p:sp>
        <p:nvSpPr>
          <p:cNvPr id="6" name="Rectangle 5"/>
          <p:cNvSpPr/>
          <p:nvPr/>
        </p:nvSpPr>
        <p:spPr>
          <a:xfrm>
            <a:off x="62460" y="4137114"/>
            <a:ext cx="1514900" cy="22946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9" name="Title 1"/>
          <p:cNvSpPr>
            <a:spLocks noGrp="1"/>
          </p:cNvSpPr>
          <p:nvPr>
            <p:ph type="title"/>
          </p:nvPr>
        </p:nvSpPr>
        <p:spPr>
          <a:xfrm>
            <a:off x="457199" y="0"/>
            <a:ext cx="8523028" cy="992188"/>
          </a:xfrm>
        </p:spPr>
        <p:txBody>
          <a:bodyPr/>
          <a:lstStyle/>
          <a:p>
            <a:r>
              <a:rPr lang="en-US" dirty="0" smtClean="0"/>
              <a:t>Number of out of school children, primary ages, 2011 </a:t>
            </a:r>
            <a:r>
              <a:rPr lang="en-US" sz="2200" b="0" dirty="0" smtClean="0"/>
              <a:t>(UIS Data Centre, accessed February 2, 2014)</a:t>
            </a:r>
            <a:endParaRPr lang="en-US" sz="2200" b="0" i="1" dirty="0"/>
          </a:p>
        </p:txBody>
      </p:sp>
      <p:sp>
        <p:nvSpPr>
          <p:cNvPr id="10" name="Rectangle 9"/>
          <p:cNvSpPr/>
          <p:nvPr/>
        </p:nvSpPr>
        <p:spPr>
          <a:xfrm>
            <a:off x="457200" y="4708491"/>
            <a:ext cx="293427" cy="259308"/>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750627" y="4584459"/>
            <a:ext cx="1774209" cy="646331"/>
          </a:xfrm>
          <a:prstGeom prst="rect">
            <a:avLst/>
          </a:prstGeom>
          <a:noFill/>
        </p:spPr>
        <p:txBody>
          <a:bodyPr wrap="square" rtlCol="0">
            <a:spAutoFit/>
          </a:bodyPr>
          <a:lstStyle/>
          <a:p>
            <a:r>
              <a:rPr lang="en-US" dirty="0" smtClean="0"/>
              <a:t>2011 figure available</a:t>
            </a:r>
            <a:endParaRPr lang="en-US" dirty="0"/>
          </a:p>
        </p:txBody>
      </p:sp>
      <p:sp>
        <p:nvSpPr>
          <p:cNvPr id="12" name="Rectangle 11"/>
          <p:cNvSpPr/>
          <p:nvPr/>
        </p:nvSpPr>
        <p:spPr>
          <a:xfrm>
            <a:off x="457200" y="5404529"/>
            <a:ext cx="293427" cy="29660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750627" y="5275382"/>
            <a:ext cx="1474656" cy="923330"/>
          </a:xfrm>
          <a:prstGeom prst="rect">
            <a:avLst/>
          </a:prstGeom>
          <a:noFill/>
        </p:spPr>
        <p:txBody>
          <a:bodyPr wrap="square" rtlCol="0">
            <a:spAutoFit/>
          </a:bodyPr>
          <a:lstStyle/>
          <a:p>
            <a:r>
              <a:rPr lang="en-US" dirty="0" smtClean="0"/>
              <a:t>No 2011 figure available</a:t>
            </a:r>
            <a:endParaRPr lang="en-US" dirty="0"/>
          </a:p>
        </p:txBody>
      </p:sp>
      <p:sp>
        <p:nvSpPr>
          <p:cNvPr id="14" name="TextBox 13"/>
          <p:cNvSpPr txBox="1"/>
          <p:nvPr/>
        </p:nvSpPr>
        <p:spPr>
          <a:xfrm>
            <a:off x="62460" y="6154780"/>
            <a:ext cx="3986541" cy="276999"/>
          </a:xfrm>
          <a:prstGeom prst="rect">
            <a:avLst/>
          </a:prstGeom>
          <a:noFill/>
        </p:spPr>
        <p:txBody>
          <a:bodyPr wrap="none" rtlCol="0">
            <a:spAutoFit/>
          </a:bodyPr>
          <a:lstStyle/>
          <a:p>
            <a:r>
              <a:rPr lang="en-US" sz="1200" i="1" dirty="0" smtClean="0"/>
              <a:t>Map created using </a:t>
            </a:r>
            <a:r>
              <a:rPr lang="en-US" sz="1200" i="1" dirty="0"/>
              <a:t>Stat Planet (http://www.statsilk.com</a:t>
            </a:r>
            <a:r>
              <a:rPr lang="en-US" sz="1200" i="1" dirty="0" smtClean="0"/>
              <a:t>/)</a:t>
            </a:r>
            <a:endParaRPr lang="en-US" sz="1200" i="1" dirty="0"/>
          </a:p>
        </p:txBody>
      </p:sp>
    </p:spTree>
    <p:extLst>
      <p:ext uri="{BB962C8B-B14F-4D97-AF65-F5344CB8AC3E}">
        <p14:creationId xmlns:p14="http://schemas.microsoft.com/office/powerpoint/2010/main" val="40834164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 data gaps and EFA goal 2</a:t>
            </a:r>
            <a:endParaRPr lang="en-US" dirty="0"/>
          </a:p>
        </p:txBody>
      </p:sp>
      <p:pic>
        <p:nvPicPr>
          <p:cNvPr id="4" name="Content Placeholder 3"/>
          <p:cNvPicPr>
            <a:picLocks noGrp="1"/>
          </p:cNvPicPr>
          <p:nvPr>
            <p:ph idx="1"/>
          </p:nvPr>
        </p:nvPicPr>
        <p:blipFill rotWithShape="1">
          <a:blip r:embed="rId3">
            <a:extLst>
              <a:ext uri="{28A0092B-C50C-407E-A947-70E740481C1C}">
                <a14:useLocalDpi xmlns:a14="http://schemas.microsoft.com/office/drawing/2010/main" val="0"/>
              </a:ext>
            </a:extLst>
          </a:blip>
          <a:srcRect l="4171" t="20032" r="5458" b="17125"/>
          <a:stretch/>
        </p:blipFill>
        <p:spPr bwMode="auto">
          <a:xfrm>
            <a:off x="0" y="1201003"/>
            <a:ext cx="9144000" cy="5199797"/>
          </a:xfrm>
          <a:prstGeom prst="rect">
            <a:avLst/>
          </a:prstGeom>
          <a:ln>
            <a:noFill/>
          </a:ln>
          <a:extLst>
            <a:ext uri="{53640926-AAD7-44D8-BBD7-CCE9431645EC}">
              <a14:shadowObscured xmlns:a14="http://schemas.microsoft.com/office/drawing/2010/main"/>
            </a:ext>
          </a:extLst>
        </p:spPr>
      </p:pic>
      <p:sp>
        <p:nvSpPr>
          <p:cNvPr id="6" name="TextBox 5"/>
          <p:cNvSpPr txBox="1"/>
          <p:nvPr/>
        </p:nvSpPr>
        <p:spPr>
          <a:xfrm>
            <a:off x="320722" y="6098864"/>
            <a:ext cx="1717137" cy="307777"/>
          </a:xfrm>
          <a:prstGeom prst="rect">
            <a:avLst/>
          </a:prstGeom>
          <a:noFill/>
        </p:spPr>
        <p:txBody>
          <a:bodyPr wrap="none" rtlCol="0">
            <a:spAutoFit/>
          </a:bodyPr>
          <a:lstStyle/>
          <a:p>
            <a:r>
              <a:rPr lang="en-US" sz="1400" dirty="0" smtClean="0"/>
              <a:t>Source: 2013 GMR</a:t>
            </a:r>
            <a:endParaRPr lang="en-US" sz="1400" dirty="0"/>
          </a:p>
        </p:txBody>
      </p:sp>
    </p:spTree>
    <p:extLst>
      <p:ext uri="{BB962C8B-B14F-4D97-AF65-F5344CB8AC3E}">
        <p14:creationId xmlns:p14="http://schemas.microsoft.com/office/powerpoint/2010/main" val="30897628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623" y="0"/>
            <a:ext cx="8870252" cy="992188"/>
          </a:xfrm>
        </p:spPr>
        <p:txBody>
          <a:bodyPr/>
          <a:lstStyle/>
          <a:p>
            <a:r>
              <a:rPr lang="en-US" dirty="0" smtClean="0"/>
              <a:t>Overview </a:t>
            </a:r>
            <a:endParaRPr lang="en-US" dirty="0"/>
          </a:p>
        </p:txBody>
      </p:sp>
      <p:sp>
        <p:nvSpPr>
          <p:cNvPr id="7" name="TextBox 6"/>
          <p:cNvSpPr txBox="1"/>
          <p:nvPr/>
        </p:nvSpPr>
        <p:spPr>
          <a:xfrm>
            <a:off x="109974" y="2511206"/>
            <a:ext cx="2584362" cy="2062103"/>
          </a:xfrm>
          <a:prstGeom prst="rect">
            <a:avLst/>
          </a:prstGeom>
          <a:noFill/>
        </p:spPr>
        <p:txBody>
          <a:bodyPr wrap="none" rtlCol="0">
            <a:spAutoFit/>
          </a:bodyPr>
          <a:lstStyle/>
          <a:p>
            <a:pPr algn="ctr"/>
            <a:r>
              <a:rPr lang="en-US" sz="2800" dirty="0" smtClean="0">
                <a:solidFill>
                  <a:schemeClr val="tx2">
                    <a:lumMod val="60000"/>
                    <a:lumOff val="40000"/>
                  </a:schemeClr>
                </a:solidFill>
              </a:rPr>
              <a:t>How many</a:t>
            </a:r>
          </a:p>
          <a:p>
            <a:pPr algn="ctr"/>
            <a:endParaRPr lang="en-US" dirty="0"/>
          </a:p>
          <a:p>
            <a:pPr algn="ctr"/>
            <a:r>
              <a:rPr lang="en-US" sz="2400" b="1" dirty="0" smtClean="0">
                <a:solidFill>
                  <a:schemeClr val="tx2">
                    <a:lumMod val="60000"/>
                    <a:lumOff val="40000"/>
                  </a:schemeClr>
                </a:solidFill>
              </a:rPr>
              <a:t>Data source</a:t>
            </a:r>
          </a:p>
          <a:p>
            <a:pPr algn="ctr"/>
            <a:endParaRPr lang="en-US" dirty="0" smtClean="0">
              <a:solidFill>
                <a:schemeClr val="tx2">
                  <a:lumMod val="60000"/>
                  <a:lumOff val="40000"/>
                </a:schemeClr>
              </a:solidFill>
            </a:endParaRPr>
          </a:p>
          <a:p>
            <a:pPr marL="342900" indent="-342900" algn="ctr">
              <a:buFont typeface="Wingdings" panose="05000000000000000000" pitchFamily="2" charset="2"/>
              <a:buChar char="§"/>
            </a:pPr>
            <a:r>
              <a:rPr lang="en-US" sz="2000" dirty="0" smtClean="0">
                <a:solidFill>
                  <a:schemeClr val="tx2">
                    <a:lumMod val="60000"/>
                    <a:lumOff val="40000"/>
                  </a:schemeClr>
                </a:solidFill>
              </a:rPr>
              <a:t>Administrative</a:t>
            </a:r>
          </a:p>
          <a:p>
            <a:pPr marL="342900" indent="-342900" algn="ctr">
              <a:buFont typeface="Wingdings" panose="05000000000000000000" pitchFamily="2" charset="2"/>
              <a:buChar char="§"/>
            </a:pPr>
            <a:r>
              <a:rPr lang="en-US" sz="2000" dirty="0" smtClean="0">
                <a:solidFill>
                  <a:schemeClr val="tx2">
                    <a:lumMod val="60000"/>
                    <a:lumOff val="40000"/>
                  </a:schemeClr>
                </a:solidFill>
              </a:rPr>
              <a:t>Household survey</a:t>
            </a:r>
          </a:p>
        </p:txBody>
      </p:sp>
      <p:sp>
        <p:nvSpPr>
          <p:cNvPr id="8" name="TextBox 7"/>
          <p:cNvSpPr txBox="1"/>
          <p:nvPr/>
        </p:nvSpPr>
        <p:spPr>
          <a:xfrm>
            <a:off x="2275869" y="2487686"/>
            <a:ext cx="3667992" cy="2462213"/>
          </a:xfrm>
          <a:prstGeom prst="rect">
            <a:avLst/>
          </a:prstGeom>
          <a:noFill/>
        </p:spPr>
        <p:txBody>
          <a:bodyPr wrap="none" rtlCol="0">
            <a:spAutoFit/>
          </a:bodyPr>
          <a:lstStyle/>
          <a:p>
            <a:r>
              <a:rPr lang="en-US" sz="2800" dirty="0" smtClean="0">
                <a:solidFill>
                  <a:schemeClr val="accent2">
                    <a:lumMod val="75000"/>
                  </a:schemeClr>
                </a:solidFill>
              </a:rPr>
              <a:t>primary-aged children</a:t>
            </a:r>
          </a:p>
          <a:p>
            <a:endParaRPr lang="en-US" dirty="0"/>
          </a:p>
          <a:p>
            <a:pPr algn="ctr"/>
            <a:r>
              <a:rPr lang="en-US" sz="2400" b="1" dirty="0" smtClean="0">
                <a:solidFill>
                  <a:schemeClr val="accent2">
                    <a:lumMod val="75000"/>
                  </a:schemeClr>
                </a:solidFill>
              </a:rPr>
              <a:t>Variation in ‘primary</a:t>
            </a:r>
            <a:r>
              <a:rPr lang="en-US" sz="2400" dirty="0" smtClean="0">
                <a:solidFill>
                  <a:schemeClr val="accent2">
                    <a:lumMod val="75000"/>
                  </a:schemeClr>
                </a:solidFill>
              </a:rPr>
              <a:t>’</a:t>
            </a:r>
          </a:p>
          <a:p>
            <a:pPr algn="ctr"/>
            <a:endParaRPr lang="en-US" sz="2400" dirty="0">
              <a:solidFill>
                <a:schemeClr val="accent2">
                  <a:lumMod val="75000"/>
                </a:schemeClr>
              </a:solidFill>
            </a:endParaRPr>
          </a:p>
          <a:p>
            <a:pPr marL="342900" indent="-342900" algn="ctr">
              <a:buFont typeface="Wingdings" panose="05000000000000000000" pitchFamily="2" charset="2"/>
              <a:buChar char="§"/>
            </a:pPr>
            <a:r>
              <a:rPr lang="en-US" sz="2000" dirty="0" smtClean="0">
                <a:solidFill>
                  <a:schemeClr val="accent2">
                    <a:lumMod val="75000"/>
                  </a:schemeClr>
                </a:solidFill>
              </a:rPr>
              <a:t>Across countries</a:t>
            </a:r>
          </a:p>
          <a:p>
            <a:pPr marL="342900" indent="-342900" algn="ctr">
              <a:buFont typeface="Wingdings" panose="05000000000000000000" pitchFamily="2" charset="2"/>
              <a:buChar char="§"/>
            </a:pPr>
            <a:r>
              <a:rPr lang="en-US" sz="2000" dirty="0" smtClean="0">
                <a:solidFill>
                  <a:schemeClr val="accent2">
                    <a:lumMod val="75000"/>
                  </a:schemeClr>
                </a:solidFill>
              </a:rPr>
              <a:t>Within countries</a:t>
            </a:r>
          </a:p>
          <a:p>
            <a:pPr marL="342900" indent="-342900" algn="ctr">
              <a:buFont typeface="Wingdings" panose="05000000000000000000" pitchFamily="2" charset="2"/>
              <a:buChar char="§"/>
            </a:pPr>
            <a:r>
              <a:rPr lang="en-US" sz="2000" dirty="0" smtClean="0">
                <a:solidFill>
                  <a:schemeClr val="accent2">
                    <a:lumMod val="75000"/>
                  </a:schemeClr>
                </a:solidFill>
              </a:rPr>
              <a:t>Over time</a:t>
            </a:r>
            <a:endParaRPr lang="en-US" sz="2000" dirty="0">
              <a:solidFill>
                <a:schemeClr val="accent2">
                  <a:lumMod val="75000"/>
                </a:schemeClr>
              </a:solidFill>
            </a:endParaRPr>
          </a:p>
        </p:txBody>
      </p:sp>
      <p:sp>
        <p:nvSpPr>
          <p:cNvPr id="9" name="TextBox 8"/>
          <p:cNvSpPr txBox="1"/>
          <p:nvPr/>
        </p:nvSpPr>
        <p:spPr>
          <a:xfrm>
            <a:off x="5807381" y="2492613"/>
            <a:ext cx="3044423" cy="2154436"/>
          </a:xfrm>
          <a:prstGeom prst="rect">
            <a:avLst/>
          </a:prstGeom>
          <a:noFill/>
        </p:spPr>
        <p:txBody>
          <a:bodyPr wrap="none" rtlCol="0">
            <a:spAutoFit/>
          </a:bodyPr>
          <a:lstStyle/>
          <a:p>
            <a:pPr algn="ctr"/>
            <a:r>
              <a:rPr lang="en-US" sz="2800" dirty="0" smtClean="0">
                <a:solidFill>
                  <a:schemeClr val="accent3">
                    <a:lumMod val="75000"/>
                  </a:schemeClr>
                </a:solidFill>
              </a:rPr>
              <a:t>are out of school?</a:t>
            </a:r>
          </a:p>
          <a:p>
            <a:pPr algn="ctr"/>
            <a:endParaRPr lang="en-US" dirty="0"/>
          </a:p>
          <a:p>
            <a:pPr algn="ctr"/>
            <a:r>
              <a:rPr lang="en-US" sz="2400" b="1" dirty="0" smtClean="0">
                <a:solidFill>
                  <a:schemeClr val="accent3">
                    <a:lumMod val="75000"/>
                  </a:schemeClr>
                </a:solidFill>
              </a:rPr>
              <a:t>School coverage</a:t>
            </a:r>
          </a:p>
          <a:p>
            <a:pPr algn="ctr"/>
            <a:endParaRPr lang="en-US" sz="2400" dirty="0">
              <a:solidFill>
                <a:schemeClr val="accent3">
                  <a:lumMod val="75000"/>
                </a:schemeClr>
              </a:solidFill>
            </a:endParaRPr>
          </a:p>
          <a:p>
            <a:pPr marL="342900" indent="-342900" algn="ctr">
              <a:buFont typeface="Wingdings" panose="05000000000000000000" pitchFamily="2" charset="2"/>
              <a:buChar char="§"/>
            </a:pPr>
            <a:r>
              <a:rPr lang="en-US" sz="2000" dirty="0" smtClean="0">
                <a:solidFill>
                  <a:schemeClr val="accent3">
                    <a:lumMod val="75000"/>
                  </a:schemeClr>
                </a:solidFill>
              </a:rPr>
              <a:t>Private providers</a:t>
            </a:r>
          </a:p>
          <a:p>
            <a:pPr marL="342900" indent="-342900" algn="ctr">
              <a:buFont typeface="Wingdings" panose="05000000000000000000" pitchFamily="2" charset="2"/>
              <a:buChar char="§"/>
            </a:pPr>
            <a:r>
              <a:rPr lang="en-US" sz="2000" dirty="0" smtClean="0">
                <a:solidFill>
                  <a:schemeClr val="accent3">
                    <a:lumMod val="75000"/>
                  </a:schemeClr>
                </a:solidFill>
              </a:rPr>
              <a:t>Pre-primary</a:t>
            </a:r>
            <a:endParaRPr lang="en-US" sz="2000" dirty="0">
              <a:solidFill>
                <a:schemeClr val="accent3">
                  <a:lumMod val="75000"/>
                </a:schemeClr>
              </a:solidFill>
            </a:endParaRPr>
          </a:p>
        </p:txBody>
      </p:sp>
      <p:sp>
        <p:nvSpPr>
          <p:cNvPr id="3" name="TextBox 2"/>
          <p:cNvSpPr txBox="1"/>
          <p:nvPr/>
        </p:nvSpPr>
        <p:spPr>
          <a:xfrm>
            <a:off x="95523" y="1555845"/>
            <a:ext cx="9071714" cy="523220"/>
          </a:xfrm>
          <a:prstGeom prst="rect">
            <a:avLst/>
          </a:prstGeom>
          <a:noFill/>
        </p:spPr>
        <p:txBody>
          <a:bodyPr wrap="none" rtlCol="0">
            <a:spAutoFit/>
          </a:bodyPr>
          <a:lstStyle/>
          <a:p>
            <a:r>
              <a:rPr lang="en-US" sz="2800" b="1" dirty="0" smtClean="0"/>
              <a:t>How </a:t>
            </a:r>
            <a:r>
              <a:rPr lang="en-US" sz="2800" b="1" dirty="0"/>
              <a:t>many primary-aged children are out of school?</a:t>
            </a:r>
          </a:p>
        </p:txBody>
      </p:sp>
    </p:spTree>
    <p:extLst>
      <p:ext uri="{BB962C8B-B14F-4D97-AF65-F5344CB8AC3E}">
        <p14:creationId xmlns:p14="http://schemas.microsoft.com/office/powerpoint/2010/main" val="424312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4498" y="2517588"/>
            <a:ext cx="8413845" cy="2062103"/>
          </a:xfrm>
          <a:prstGeom prst="rect">
            <a:avLst/>
          </a:prstGeom>
        </p:spPr>
        <p:txBody>
          <a:bodyPr wrap="square">
            <a:spAutoFit/>
          </a:bodyPr>
          <a:lstStyle/>
          <a:p>
            <a:r>
              <a:rPr lang="en-US" sz="2800" dirty="0">
                <a:solidFill>
                  <a:schemeClr val="tx2">
                    <a:lumMod val="60000"/>
                    <a:lumOff val="40000"/>
                  </a:schemeClr>
                </a:solidFill>
              </a:rPr>
              <a:t>How many </a:t>
            </a:r>
            <a:r>
              <a:rPr lang="en-US" sz="2800" dirty="0"/>
              <a:t>primary-aged children are out of school?</a:t>
            </a:r>
          </a:p>
          <a:p>
            <a:pPr algn="ctr"/>
            <a:endParaRPr lang="en-US" dirty="0"/>
          </a:p>
          <a:p>
            <a:r>
              <a:rPr lang="en-US" sz="2400" b="1" dirty="0">
                <a:solidFill>
                  <a:schemeClr val="tx2">
                    <a:lumMod val="60000"/>
                    <a:lumOff val="40000"/>
                  </a:schemeClr>
                </a:solidFill>
              </a:rPr>
              <a:t>Data source</a:t>
            </a:r>
          </a:p>
          <a:p>
            <a:endParaRPr lang="en-US" dirty="0">
              <a:solidFill>
                <a:schemeClr val="tx2">
                  <a:lumMod val="60000"/>
                  <a:lumOff val="40000"/>
                </a:schemeClr>
              </a:solidFill>
            </a:endParaRPr>
          </a:p>
          <a:p>
            <a:pPr marL="342900" indent="-342900">
              <a:buFont typeface="Wingdings" panose="05000000000000000000" pitchFamily="2" charset="2"/>
              <a:buChar char="§"/>
            </a:pPr>
            <a:r>
              <a:rPr lang="en-US" sz="2000" dirty="0">
                <a:solidFill>
                  <a:schemeClr val="tx2">
                    <a:lumMod val="60000"/>
                    <a:lumOff val="40000"/>
                  </a:schemeClr>
                </a:solidFill>
              </a:rPr>
              <a:t>Administrative</a:t>
            </a:r>
          </a:p>
          <a:p>
            <a:pPr marL="342900" indent="-342900">
              <a:buFont typeface="Wingdings" panose="05000000000000000000" pitchFamily="2" charset="2"/>
              <a:buChar char="§"/>
            </a:pPr>
            <a:r>
              <a:rPr lang="en-US" sz="2000" dirty="0">
                <a:solidFill>
                  <a:schemeClr val="tx2">
                    <a:lumMod val="60000"/>
                    <a:lumOff val="40000"/>
                  </a:schemeClr>
                </a:solidFill>
              </a:rPr>
              <a:t>Household survey</a:t>
            </a:r>
          </a:p>
        </p:txBody>
      </p:sp>
    </p:spTree>
    <p:extLst>
      <p:ext uri="{BB962C8B-B14F-4D97-AF65-F5344CB8AC3E}">
        <p14:creationId xmlns:p14="http://schemas.microsoft.com/office/powerpoint/2010/main" val="6243243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77367" cy="992188"/>
          </a:xfrm>
        </p:spPr>
        <p:txBody>
          <a:bodyPr/>
          <a:lstStyle/>
          <a:p>
            <a:r>
              <a:rPr lang="en-US" dirty="0" smtClean="0"/>
              <a:t>Out of school rate, primary, administrative vs. household survey sources</a:t>
            </a:r>
            <a:endParaRPr lang="en-US" dirty="0"/>
          </a:p>
        </p:txBody>
      </p:sp>
      <p:graphicFrame>
        <p:nvGraphicFramePr>
          <p:cNvPr id="9" name="Chart 8"/>
          <p:cNvGraphicFramePr/>
          <p:nvPr>
            <p:extLst>
              <p:ext uri="{D42A27DB-BD31-4B8C-83A1-F6EECF244321}">
                <p14:modId xmlns:p14="http://schemas.microsoft.com/office/powerpoint/2010/main" val="1186132275"/>
              </p:ext>
            </p:extLst>
          </p:nvPr>
        </p:nvGraphicFramePr>
        <p:xfrm>
          <a:off x="128819" y="1161836"/>
          <a:ext cx="8865055" cy="51707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423091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454788" cy="992188"/>
          </a:xfrm>
        </p:spPr>
        <p:txBody>
          <a:bodyPr/>
          <a:lstStyle/>
          <a:p>
            <a:r>
              <a:rPr lang="en-US" dirty="0" smtClean="0"/>
              <a:t>Effect of India discrepancy between survey and administrative sources on global total of OOSC, primary</a:t>
            </a:r>
            <a:endParaRPr lang="en-US" dirty="0"/>
          </a:p>
        </p:txBody>
      </p:sp>
      <p:sp>
        <p:nvSpPr>
          <p:cNvPr id="8" name="TextBox 7"/>
          <p:cNvSpPr txBox="1"/>
          <p:nvPr/>
        </p:nvSpPr>
        <p:spPr>
          <a:xfrm>
            <a:off x="1037229" y="5707402"/>
            <a:ext cx="4723794" cy="307777"/>
          </a:xfrm>
          <a:prstGeom prst="rect">
            <a:avLst/>
          </a:prstGeom>
          <a:noFill/>
        </p:spPr>
        <p:txBody>
          <a:bodyPr wrap="none" rtlCol="0">
            <a:spAutoFit/>
          </a:bodyPr>
          <a:lstStyle/>
          <a:p>
            <a:r>
              <a:rPr lang="en-US" sz="1400" dirty="0" smtClean="0">
                <a:latin typeface="+mj-lt"/>
              </a:rPr>
              <a:t>Source for global totals UIS Data Centre (accessed 2/16/2014)</a:t>
            </a:r>
            <a:endParaRPr lang="en-US" sz="1400" dirty="0">
              <a:latin typeface="+mj-lt"/>
            </a:endParaRPr>
          </a:p>
        </p:txBody>
      </p:sp>
      <p:sp>
        <p:nvSpPr>
          <p:cNvPr id="3" name="TextBox 2"/>
          <p:cNvSpPr txBox="1"/>
          <p:nvPr/>
        </p:nvSpPr>
        <p:spPr>
          <a:xfrm>
            <a:off x="1043680" y="5950701"/>
            <a:ext cx="2697598" cy="584775"/>
          </a:xfrm>
          <a:prstGeom prst="rect">
            <a:avLst/>
          </a:prstGeom>
          <a:noFill/>
        </p:spPr>
        <p:txBody>
          <a:bodyPr wrap="none" rtlCol="0">
            <a:spAutoFit/>
          </a:bodyPr>
          <a:lstStyle/>
          <a:p>
            <a:r>
              <a:rPr lang="en-US" sz="1400" dirty="0" smtClean="0">
                <a:latin typeface="+mj-lt"/>
              </a:rPr>
              <a:t>Source for difference: EPDC (2013)</a:t>
            </a:r>
            <a:endParaRPr lang="en-US" sz="1400" dirty="0">
              <a:latin typeface="+mj-lt"/>
            </a:endParaRPr>
          </a:p>
          <a:p>
            <a:endParaRPr lang="en-US" dirty="0"/>
          </a:p>
        </p:txBody>
      </p:sp>
      <p:graphicFrame>
        <p:nvGraphicFramePr>
          <p:cNvPr id="13" name="Chart 12"/>
          <p:cNvGraphicFramePr>
            <a:graphicFrameLocks/>
          </p:cNvGraphicFramePr>
          <p:nvPr>
            <p:extLst>
              <p:ext uri="{D42A27DB-BD31-4B8C-83A1-F6EECF244321}">
                <p14:modId xmlns:p14="http://schemas.microsoft.com/office/powerpoint/2010/main" val="4178526021"/>
              </p:ext>
            </p:extLst>
          </p:nvPr>
        </p:nvGraphicFramePr>
        <p:xfrm>
          <a:off x="238836" y="1252182"/>
          <a:ext cx="8563970" cy="44552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351768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735170" cy="992188"/>
          </a:xfrm>
        </p:spPr>
        <p:txBody>
          <a:bodyPr/>
          <a:lstStyle/>
          <a:p>
            <a:r>
              <a:rPr lang="en-US" dirty="0" smtClean="0"/>
              <a:t>Global Initiative on Out of School Children</a:t>
            </a:r>
            <a:endParaRPr lang="en-US" dirty="0"/>
          </a:p>
        </p:txBody>
      </p:sp>
      <p:sp>
        <p:nvSpPr>
          <p:cNvPr id="3" name="Content Placeholder 2"/>
          <p:cNvSpPr>
            <a:spLocks noGrp="1"/>
          </p:cNvSpPr>
          <p:nvPr>
            <p:ph idx="1"/>
          </p:nvPr>
        </p:nvSpPr>
        <p:spPr>
          <a:xfrm>
            <a:off x="4872250" y="1497509"/>
            <a:ext cx="3814549" cy="4002538"/>
          </a:xfrm>
        </p:spPr>
        <p:txBody>
          <a:bodyPr/>
          <a:lstStyle/>
          <a:p>
            <a:pPr marL="0" indent="0">
              <a:buNone/>
            </a:pPr>
            <a:r>
              <a:rPr lang="en-US" sz="2400" dirty="0"/>
              <a:t>“It should be noted that there is no one correct figure on out-of-school children. The numbers of OOSC from household survey data analysis and administrative data indicate the range of numbers of OOSC in </a:t>
            </a:r>
            <a:r>
              <a:rPr lang="en-US" sz="2400" dirty="0" smtClean="0"/>
              <a:t>a country” </a:t>
            </a:r>
            <a:r>
              <a:rPr lang="en-US" sz="1800" dirty="0" smtClean="0"/>
              <a:t>(UIS-UNICEF, 2014)</a:t>
            </a:r>
            <a:endParaRPr lang="en-US" sz="1800" dirty="0"/>
          </a:p>
        </p:txBody>
      </p:sp>
      <p:pic>
        <p:nvPicPr>
          <p:cNvPr id="5" name="Picture 4" descr="www.unicef.org/education/files/SouthAsia_OOSCI_Study__Executive_Summary_26Jan_14Final.pdf - Google Chrome"/>
          <p:cNvPicPr>
            <a:picLocks noChangeAspect="1"/>
          </p:cNvPicPr>
          <p:nvPr/>
        </p:nvPicPr>
        <p:blipFill rotWithShape="1">
          <a:blip r:embed="rId2">
            <a:extLst>
              <a:ext uri="{28A0092B-C50C-407E-A947-70E740481C1C}">
                <a14:useLocalDpi xmlns:a14="http://schemas.microsoft.com/office/drawing/2010/main" val="0"/>
              </a:ext>
            </a:extLst>
          </a:blip>
          <a:srcRect l="30597" t="10563" r="31791" b="2939"/>
          <a:stretch/>
        </p:blipFill>
        <p:spPr>
          <a:xfrm>
            <a:off x="736978" y="1487605"/>
            <a:ext cx="3439237" cy="4258101"/>
          </a:xfrm>
          <a:prstGeom prst="rect">
            <a:avLst/>
          </a:prstGeom>
        </p:spPr>
      </p:pic>
    </p:spTree>
    <p:extLst>
      <p:ext uri="{BB962C8B-B14F-4D97-AF65-F5344CB8AC3E}">
        <p14:creationId xmlns:p14="http://schemas.microsoft.com/office/powerpoint/2010/main" val="38384444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HPNAME" val="Footer"/>
</p:tagLst>
</file>

<file path=ppt/tags/tag2.xml><?xml version="1.0" encoding="utf-8"?>
<p:tagLst xmlns:a="http://schemas.openxmlformats.org/drawingml/2006/main" xmlns:r="http://schemas.openxmlformats.org/officeDocument/2006/relationships" xmlns:p="http://schemas.openxmlformats.org/presentationml/2006/main">
  <p:tag name="SHPNAME" val="DRAF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Grant Thornton Report Template v3.0.1">
  <a:themeElements>
    <a:clrScheme name="Grant Thornton Purple">
      <a:dk1>
        <a:srgbClr val="000000"/>
      </a:dk1>
      <a:lt1>
        <a:srgbClr val="FFFFFF"/>
      </a:lt1>
      <a:dk2>
        <a:srgbClr val="DBDBDB"/>
      </a:dk2>
      <a:lt2>
        <a:srgbClr val="4D4D4D"/>
      </a:lt2>
      <a:accent1>
        <a:srgbClr val="4B2D7F"/>
      </a:accent1>
      <a:accent2>
        <a:srgbClr val="6F5799"/>
      </a:accent2>
      <a:accent3>
        <a:srgbClr val="816CA5"/>
      </a:accent3>
      <a:accent4>
        <a:srgbClr val="A596BF"/>
      </a:accent4>
      <a:accent5>
        <a:srgbClr val="B7ABCC"/>
      </a:accent5>
      <a:accent6>
        <a:srgbClr val="DBD3E5"/>
      </a:accent6>
      <a:hlink>
        <a:srgbClr val="B7ABCC"/>
      </a:hlink>
      <a:folHlink>
        <a:srgbClr val="DBD3E5"/>
      </a:folHlink>
    </a:clrScheme>
    <a:fontScheme name="Grant Thornton Report Template">
      <a:majorFont>
        <a:latin typeface="Arial"/>
        <a:ea typeface=""/>
        <a:cs typeface=""/>
      </a:majorFont>
      <a:minorFont>
        <a:latin typeface="Arial"/>
        <a:ea typeface=""/>
        <a:cs typeface=""/>
      </a:minorFont>
    </a:fontScheme>
    <a:fmtScheme name="Grant Thornton Report Template">
      <a:fillStyleLst>
        <a:solidFill>
          <a:schemeClr val="phClr"/>
        </a:solidFill>
        <a:solidFill>
          <a:schemeClr val="phClr">
            <a:tint val="80000"/>
          </a:schemeClr>
        </a:solidFill>
        <a:solidFill>
          <a:schemeClr val="phClr">
            <a:tint val="60000"/>
          </a:schemeClr>
        </a:solidFill>
      </a:fillStyleLst>
      <a:lnStyleLst>
        <a:ln w="3175" cap="flat" cmpd="sng" algn="ctr">
          <a:solidFill>
            <a:schemeClr val="phClr"/>
          </a:solidFill>
          <a:prstDash val="solid"/>
        </a:ln>
        <a:ln w="6350" cap="flat" cmpd="sng" algn="ctr">
          <a:solidFill>
            <a:schemeClr val="phClr"/>
          </a:solidFill>
          <a:prstDash val="solid"/>
        </a:ln>
        <a:ln w="95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tint val="60000"/>
          </a:schemeClr>
        </a:solidFill>
        <a:solidFill>
          <a:schemeClr val="phClr">
            <a:tint val="80000"/>
          </a:schemeClr>
        </a:solidFill>
        <a:solidFill>
          <a:schemeClr val="phClr"/>
        </a:solidFill>
      </a:bgFillStyleLst>
    </a:fmtScheme>
  </a:themeElements>
  <a:objectDefaults>
    <a:spDef>
      <a:spPr bwMode="auto">
        <a:solidFill>
          <a:srgbClr val="DDDDDD"/>
        </a:solidFill>
        <a:ln w="3175" cap="flat" cmpd="sng" algn="ctr">
          <a:solidFill>
            <a:srgbClr val="808080"/>
          </a:solidFill>
          <a:prstDash val="solid"/>
          <a:round/>
          <a:headEnd type="none" w="med" len="med"/>
          <a:tailEnd type="none" w="med" len="med"/>
        </a:ln>
        <a:effectLst/>
      </a:spPr>
      <a:bodyPr vert="horz" wrap="none" lIns="54000" tIns="54000" rIns="54000" bIns="54000" numCol="1" rtlCol="0"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sz="900" b="0" i="0" u="none" strike="noStrike" cap="none" normalizeH="0" baseline="0" smtClean="0">
            <a:ln>
              <a:noFill/>
            </a:ln>
            <a:solidFill>
              <a:schemeClr val="tx1"/>
            </a:solidFill>
            <a:effectLst/>
            <a:latin typeface="Arial" charset="0"/>
          </a:defRPr>
        </a:defPPr>
      </a:lstStyle>
    </a:spDef>
    <a:lnDef>
      <a:spPr bwMode="auto">
        <a:solidFill>
          <a:srgbClr val="DDDDDD"/>
        </a:solidFill>
        <a:ln w="3175" cap="flat" cmpd="sng" algn="ctr">
          <a:solidFill>
            <a:srgbClr val="808080"/>
          </a:solidFill>
          <a:prstDash val="solid"/>
          <a:round/>
          <a:headEnd type="none" w="med" len="med"/>
          <a:tailEnd type="none" w="med" len="med"/>
        </a:ln>
        <a:effectLst/>
      </a:spPr>
      <a:bodyPr/>
      <a:lstStyle/>
    </a:lnDef>
    <a:txDef>
      <a:spPr>
        <a:noFill/>
      </a:spPr>
      <a:bodyPr wrap="square" rtlCol="0">
        <a:spAutoFit/>
      </a:bodyPr>
      <a:lstStyle>
        <a:defPPr>
          <a:defRPr sz="1000" dirty="0" err="1" smtClean="0"/>
        </a:defPPr>
      </a:lstStyle>
    </a:txDef>
  </a:objectDefaults>
  <a:extraClrSchemeLst>
    <a:extraClrScheme>
      <a:clrScheme name="Grant Thornton Report Template v3.0.1 1">
        <a:dk1>
          <a:srgbClr val="DBDBDB"/>
        </a:dk1>
        <a:lt1>
          <a:srgbClr val="FFFFFF"/>
        </a:lt1>
        <a:dk2>
          <a:srgbClr val="000000"/>
        </a:dk2>
        <a:lt2>
          <a:srgbClr val="4D4D4D"/>
        </a:lt2>
        <a:accent1>
          <a:srgbClr val="4B2D7F"/>
        </a:accent1>
        <a:accent2>
          <a:srgbClr val="6F5799"/>
        </a:accent2>
        <a:accent3>
          <a:srgbClr val="AAAAAA"/>
        </a:accent3>
        <a:accent4>
          <a:srgbClr val="DADADA"/>
        </a:accent4>
        <a:accent5>
          <a:srgbClr val="B1ADC0"/>
        </a:accent5>
        <a:accent6>
          <a:srgbClr val="644E8A"/>
        </a:accent6>
        <a:hlink>
          <a:srgbClr val="B7ABCC"/>
        </a:hlink>
        <a:folHlink>
          <a:srgbClr val="DBD3E5"/>
        </a:folHlink>
      </a:clrScheme>
      <a:clrMap bg1="dk2" tx1="lt1" bg2="dk1" tx2="lt2" accent1="accent1" accent2="accent2" accent3="accent3" accent4="accent4" accent5="accent5" accent6="accent6" hlink="hlink" folHlink="folHlink"/>
    </a:extraClrScheme>
    <a:extraClrScheme>
      <a:clrScheme name="Grant Thornton Report Template v3.0.1 2">
        <a:dk1>
          <a:srgbClr val="DBDBDB"/>
        </a:dk1>
        <a:lt1>
          <a:srgbClr val="FFFFFF"/>
        </a:lt1>
        <a:dk2>
          <a:srgbClr val="000000"/>
        </a:dk2>
        <a:lt2>
          <a:srgbClr val="4D4D4D"/>
        </a:lt2>
        <a:accent1>
          <a:srgbClr val="0000CE"/>
        </a:accent1>
        <a:accent2>
          <a:srgbClr val="3333F2"/>
        </a:accent2>
        <a:accent3>
          <a:srgbClr val="AAAAAA"/>
        </a:accent3>
        <a:accent4>
          <a:srgbClr val="DADADA"/>
        </a:accent4>
        <a:accent5>
          <a:srgbClr val="AAAAE3"/>
        </a:accent5>
        <a:accent6>
          <a:srgbClr val="2D2DDB"/>
        </a:accent6>
        <a:hlink>
          <a:srgbClr val="8799FF"/>
        </a:hlink>
        <a:folHlink>
          <a:srgbClr val="BACCFF"/>
        </a:folHlink>
      </a:clrScheme>
      <a:clrMap bg1="dk2" tx1="lt1" bg2="dk1" tx2="lt2" accent1="accent1" accent2="accent2" accent3="accent3" accent4="accent4" accent5="accent5" accent6="accent6" hlink="hlink" folHlink="folHlink"/>
    </a:extraClrScheme>
    <a:extraClrScheme>
      <a:clrScheme name="Grant Thornton Report Template v3.0.1 3">
        <a:dk1>
          <a:srgbClr val="DBDBDB"/>
        </a:dk1>
        <a:lt1>
          <a:srgbClr val="FFFFFF"/>
        </a:lt1>
        <a:dk2>
          <a:srgbClr val="000000"/>
        </a:dk2>
        <a:lt2>
          <a:srgbClr val="4D4D4D"/>
        </a:lt2>
        <a:accent1>
          <a:srgbClr val="319C31"/>
        </a:accent1>
        <a:accent2>
          <a:srgbClr val="5AB05A"/>
        </a:accent2>
        <a:accent3>
          <a:srgbClr val="AAAAAA"/>
        </a:accent3>
        <a:accent4>
          <a:srgbClr val="DADADA"/>
        </a:accent4>
        <a:accent5>
          <a:srgbClr val="ADCBAD"/>
        </a:accent5>
        <a:accent6>
          <a:srgbClr val="519F51"/>
        </a:accent6>
        <a:hlink>
          <a:srgbClr val="ADD7AD"/>
        </a:hlink>
        <a:folHlink>
          <a:srgbClr val="D6EBD6"/>
        </a:folHlink>
      </a:clrScheme>
      <a:clrMap bg1="dk2" tx1="lt1" bg2="dk1" tx2="lt2" accent1="accent1" accent2="accent2" accent3="accent3" accent4="accent4" accent5="accent5" accent6="accent6" hlink="hlink" folHlink="folHlink"/>
    </a:extraClrScheme>
    <a:extraClrScheme>
      <a:clrScheme name="Grant Thornton Report Template v3.0.1 4">
        <a:dk1>
          <a:srgbClr val="DBDBDB"/>
        </a:dk1>
        <a:lt1>
          <a:srgbClr val="FFFFFF"/>
        </a:lt1>
        <a:dk2>
          <a:srgbClr val="000000"/>
        </a:dk2>
        <a:lt2>
          <a:srgbClr val="4D4D4D"/>
        </a:lt2>
        <a:accent1>
          <a:srgbClr val="FF6300"/>
        </a:accent1>
        <a:accent2>
          <a:srgbClr val="FF8233"/>
        </a:accent2>
        <a:accent3>
          <a:srgbClr val="AAAAAA"/>
        </a:accent3>
        <a:accent4>
          <a:srgbClr val="DADADA"/>
        </a:accent4>
        <a:accent5>
          <a:srgbClr val="FFB7AA"/>
        </a:accent5>
        <a:accent6>
          <a:srgbClr val="E7752D"/>
        </a:accent6>
        <a:hlink>
          <a:srgbClr val="FFC199"/>
        </a:hlink>
        <a:folHlink>
          <a:srgbClr val="FFE0CC"/>
        </a:folHlink>
      </a:clrScheme>
      <a:clrMap bg1="dk2" tx1="lt1" bg2="dk1" tx2="lt2" accent1="accent1" accent2="accent2" accent3="accent3" accent4="accent4" accent5="accent5" accent6="accent6" hlink="hlink" folHlink="folHlink"/>
    </a:extraClrScheme>
    <a:extraClrScheme>
      <a:clrScheme name="Grant Thornton Report Template v3.0.1 5">
        <a:dk1>
          <a:srgbClr val="DBDBDB"/>
        </a:dk1>
        <a:lt1>
          <a:srgbClr val="FFFFFF"/>
        </a:lt1>
        <a:dk2>
          <a:srgbClr val="000000"/>
        </a:dk2>
        <a:lt2>
          <a:srgbClr val="4D4D4D"/>
        </a:lt2>
        <a:accent1>
          <a:srgbClr val="CE0000"/>
        </a:accent1>
        <a:accent2>
          <a:srgbClr val="D83333"/>
        </a:accent2>
        <a:accent3>
          <a:srgbClr val="AAAAAA"/>
        </a:accent3>
        <a:accent4>
          <a:srgbClr val="DADADA"/>
        </a:accent4>
        <a:accent5>
          <a:srgbClr val="E3AAAA"/>
        </a:accent5>
        <a:accent6>
          <a:srgbClr val="C42D2D"/>
        </a:accent6>
        <a:hlink>
          <a:srgbClr val="EB9999"/>
        </a:hlink>
        <a:folHlink>
          <a:srgbClr val="F5CCCC"/>
        </a:folHlink>
      </a:clrScheme>
      <a:clrMap bg1="dk2" tx1="lt1" bg2="dk1" tx2="lt2" accent1="accent1" accent2="accent2" accent3="accent3" accent4="accent4" accent5="accent5" accent6="accent6" hlink="hlink" folHlink="folHlink"/>
    </a:extraClrScheme>
    <a:extraClrScheme>
      <a:clrScheme name="Grant Thornton Report Template v3.0.1 6">
        <a:dk1>
          <a:srgbClr val="DBDBDB"/>
        </a:dk1>
        <a:lt1>
          <a:srgbClr val="FFFFFF"/>
        </a:lt1>
        <a:dk2>
          <a:srgbClr val="000000"/>
        </a:dk2>
        <a:lt2>
          <a:srgbClr val="4D4D4D"/>
        </a:lt2>
        <a:accent1>
          <a:srgbClr val="CE009C"/>
        </a:accent1>
        <a:accent2>
          <a:srgbClr val="D833B0"/>
        </a:accent2>
        <a:accent3>
          <a:srgbClr val="AAAAAA"/>
        </a:accent3>
        <a:accent4>
          <a:srgbClr val="DADADA"/>
        </a:accent4>
        <a:accent5>
          <a:srgbClr val="E3AACB"/>
        </a:accent5>
        <a:accent6>
          <a:srgbClr val="C42D9F"/>
        </a:accent6>
        <a:hlink>
          <a:srgbClr val="EB99D7"/>
        </a:hlink>
        <a:folHlink>
          <a:srgbClr val="F5CCEB"/>
        </a:folHlink>
      </a:clrScheme>
      <a:clrMap bg1="dk2" tx1="lt1" bg2="dk1" tx2="lt2" accent1="accent1" accent2="accent2" accent3="accent3" accent4="accent4" accent5="accent5" accent6="accent6" hlink="hlink" folHlink="folHlink"/>
    </a:extraClrScheme>
    <a:extraClrScheme>
      <a:clrScheme name="Grant Thornton Report Template v3.0.1 7">
        <a:dk1>
          <a:srgbClr val="DBDBDB"/>
        </a:dk1>
        <a:lt1>
          <a:srgbClr val="FFFFFF"/>
        </a:lt1>
        <a:dk2>
          <a:srgbClr val="000000"/>
        </a:dk2>
        <a:lt2>
          <a:srgbClr val="4D4D4D"/>
        </a:lt2>
        <a:accent1>
          <a:srgbClr val="9C63FF"/>
        </a:accent1>
        <a:accent2>
          <a:srgbClr val="B082FF"/>
        </a:accent2>
        <a:accent3>
          <a:srgbClr val="AAAAAA"/>
        </a:accent3>
        <a:accent4>
          <a:srgbClr val="DADADA"/>
        </a:accent4>
        <a:accent5>
          <a:srgbClr val="CBB7FF"/>
        </a:accent5>
        <a:accent6>
          <a:srgbClr val="9F75E7"/>
        </a:accent6>
        <a:hlink>
          <a:srgbClr val="D7C1FF"/>
        </a:hlink>
        <a:folHlink>
          <a:srgbClr val="EBE0FF"/>
        </a:folHlink>
      </a:clrScheme>
      <a:clrMap bg1="dk2" tx1="lt1" bg2="dk1" tx2="lt2" accent1="accent1" accent2="accent2" accent3="accent3" accent4="accent4" accent5="accent5" accent6="accent6" hlink="hlink" folHlink="folHlink"/>
    </a:extraClrScheme>
    <a:extraClrScheme>
      <a:clrScheme name="Grant Thornton Report Template v3.0.1 8">
        <a:dk1>
          <a:srgbClr val="DBDBDB"/>
        </a:dk1>
        <a:lt1>
          <a:srgbClr val="FFFFFF"/>
        </a:lt1>
        <a:dk2>
          <a:srgbClr val="000000"/>
        </a:dk2>
        <a:lt2>
          <a:srgbClr val="4D4D4D"/>
        </a:lt2>
        <a:accent1>
          <a:srgbClr val="76B900"/>
        </a:accent1>
        <a:accent2>
          <a:srgbClr val="91C733"/>
        </a:accent2>
        <a:accent3>
          <a:srgbClr val="AAAAAA"/>
        </a:accent3>
        <a:accent4>
          <a:srgbClr val="DADADA"/>
        </a:accent4>
        <a:accent5>
          <a:srgbClr val="BDD9AA"/>
        </a:accent5>
        <a:accent6>
          <a:srgbClr val="83B42D"/>
        </a:accent6>
        <a:hlink>
          <a:srgbClr val="C8E399"/>
        </a:hlink>
        <a:folHlink>
          <a:srgbClr val="E4F1CC"/>
        </a:folHlink>
      </a:clrScheme>
      <a:clrMap bg1="dk2" tx1="lt1" bg2="dk1" tx2="lt2" accent1="accent1" accent2="accent2" accent3="accent3" accent4="accent4" accent5="accent5" accent6="accent6" hlink="hlink" folHlink="folHlink"/>
    </a:extraClrScheme>
    <a:extraClrScheme>
      <a:clrScheme name="Grant Thornton Report Template v3.0.1 9">
        <a:dk1>
          <a:srgbClr val="DBDBDB"/>
        </a:dk1>
        <a:lt1>
          <a:srgbClr val="FFFFFF"/>
        </a:lt1>
        <a:dk2>
          <a:srgbClr val="000000"/>
        </a:dk2>
        <a:lt2>
          <a:srgbClr val="4D4D4D"/>
        </a:lt2>
        <a:accent1>
          <a:srgbClr val="CD5807"/>
        </a:accent1>
        <a:accent2>
          <a:srgbClr val="D77939"/>
        </a:accent2>
        <a:accent3>
          <a:srgbClr val="AAAAAA"/>
        </a:accent3>
        <a:accent4>
          <a:srgbClr val="DADADA"/>
        </a:accent4>
        <a:accent5>
          <a:srgbClr val="E3B4AA"/>
        </a:accent5>
        <a:accent6>
          <a:srgbClr val="C36D33"/>
        </a:accent6>
        <a:hlink>
          <a:srgbClr val="EBBC9C"/>
        </a:hlink>
        <a:folHlink>
          <a:srgbClr val="F5DECD"/>
        </a:folHlink>
      </a:clrScheme>
      <a:clrMap bg1="dk2" tx1="lt1" bg2="dk1" tx2="lt2" accent1="accent1" accent2="accent2" accent3="accent3" accent4="accent4" accent5="accent5" accent6="accent6" hlink="hlink" folHlink="folHlink"/>
    </a:extraClrScheme>
    <a:extraClrScheme>
      <a:clrScheme name="Grant Thornton Report Template v3.0.1 10">
        <a:dk1>
          <a:srgbClr val="DBDBDB"/>
        </a:dk1>
        <a:lt1>
          <a:srgbClr val="FFFFFF"/>
        </a:lt1>
        <a:dk2>
          <a:srgbClr val="000000"/>
        </a:dk2>
        <a:lt2>
          <a:srgbClr val="4D4D4D"/>
        </a:lt2>
        <a:accent1>
          <a:srgbClr val="902147"/>
        </a:accent1>
        <a:accent2>
          <a:srgbClr val="A64D6C"/>
        </a:accent2>
        <a:accent3>
          <a:srgbClr val="AAAAAA"/>
        </a:accent3>
        <a:accent4>
          <a:srgbClr val="DADADA"/>
        </a:accent4>
        <a:accent5>
          <a:srgbClr val="C6ABB1"/>
        </a:accent5>
        <a:accent6>
          <a:srgbClr val="964561"/>
        </a:accent6>
        <a:hlink>
          <a:srgbClr val="D3A6B5"/>
        </a:hlink>
        <a:folHlink>
          <a:srgbClr val="E9D3DA"/>
        </a:folHlink>
      </a:clrScheme>
      <a:clrMap bg1="dk2" tx1="lt1" bg2="dk1" tx2="lt2" accent1="accent1" accent2="accent2" accent3="accent3" accent4="accent4" accent5="accent5" accent6="accent6" hlink="hlink" folHlink="folHlink"/>
    </a:extraClrScheme>
    <a:extraClrScheme>
      <a:clrScheme name="Grant Thornton Report Template v3.0.1 11">
        <a:dk1>
          <a:srgbClr val="DBDBDB"/>
        </a:dk1>
        <a:lt1>
          <a:srgbClr val="FFFFFF"/>
        </a:lt1>
        <a:dk2>
          <a:srgbClr val="000000"/>
        </a:dk2>
        <a:lt2>
          <a:srgbClr val="4D4D4D"/>
        </a:lt2>
        <a:accent1>
          <a:srgbClr val="8B9000"/>
        </a:accent1>
        <a:accent2>
          <a:srgbClr val="A2A633"/>
        </a:accent2>
        <a:accent3>
          <a:srgbClr val="AAAAAA"/>
        </a:accent3>
        <a:accent4>
          <a:srgbClr val="DADADA"/>
        </a:accent4>
        <a:accent5>
          <a:srgbClr val="C4C6AA"/>
        </a:accent5>
        <a:accent6>
          <a:srgbClr val="92962D"/>
        </a:accent6>
        <a:hlink>
          <a:srgbClr val="D1D399"/>
        </a:hlink>
        <a:folHlink>
          <a:srgbClr val="E8E9CC"/>
        </a:folHlink>
      </a:clrScheme>
      <a:clrMap bg1="dk2" tx1="lt1" bg2="dk1" tx2="lt2" accent1="accent1" accent2="accent2" accent3="accent3" accent4="accent4" accent5="accent5" accent6="accent6" hlink="hlink" folHlink="folHlink"/>
    </a:extraClrScheme>
    <a:extraClrScheme>
      <a:clrScheme name="Grant Thornton Report Template v3.0.1 12">
        <a:dk1>
          <a:srgbClr val="DBDBDB"/>
        </a:dk1>
        <a:lt1>
          <a:srgbClr val="FFFFFF"/>
        </a:lt1>
        <a:dk2>
          <a:srgbClr val="000000"/>
        </a:dk2>
        <a:lt2>
          <a:srgbClr val="4D4D4D"/>
        </a:lt2>
        <a:accent1>
          <a:srgbClr val="EBAB00"/>
        </a:accent1>
        <a:accent2>
          <a:srgbClr val="EFBC33"/>
        </a:accent2>
        <a:accent3>
          <a:srgbClr val="AAAAAA"/>
        </a:accent3>
        <a:accent4>
          <a:srgbClr val="DADADA"/>
        </a:accent4>
        <a:accent5>
          <a:srgbClr val="F3D2AA"/>
        </a:accent5>
        <a:accent6>
          <a:srgbClr val="D9AA2D"/>
        </a:accent6>
        <a:hlink>
          <a:srgbClr val="F7DD99"/>
        </a:hlink>
        <a:folHlink>
          <a:srgbClr val="FBEECC"/>
        </a:folHlink>
      </a:clrScheme>
      <a:clrMap bg1="dk2" tx1="lt1" bg2="dk1" tx2="lt2" accent1="accent1" accent2="accent2" accent3="accent3" accent4="accent4" accent5="accent5" accent6="accent6" hlink="hlink" folHlink="folHlink"/>
    </a:extraClrScheme>
    <a:extraClrScheme>
      <a:clrScheme name="Grant Thornton Report Template v3.0.1 13">
        <a:dk1>
          <a:srgbClr val="DBDBDB"/>
        </a:dk1>
        <a:lt1>
          <a:srgbClr val="FFFFFF"/>
        </a:lt1>
        <a:dk2>
          <a:srgbClr val="000000"/>
        </a:dk2>
        <a:lt2>
          <a:srgbClr val="4D4D4D"/>
        </a:lt2>
        <a:accent1>
          <a:srgbClr val="006652"/>
        </a:accent1>
        <a:accent2>
          <a:srgbClr val="338575"/>
        </a:accent2>
        <a:accent3>
          <a:srgbClr val="AAAAAA"/>
        </a:accent3>
        <a:accent4>
          <a:srgbClr val="DADADA"/>
        </a:accent4>
        <a:accent5>
          <a:srgbClr val="AAB8B3"/>
        </a:accent5>
        <a:accent6>
          <a:srgbClr val="2D7869"/>
        </a:accent6>
        <a:hlink>
          <a:srgbClr val="99C2BA"/>
        </a:hlink>
        <a:folHlink>
          <a:srgbClr val="CCE0DC"/>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VMDescription xmlns="85b172ae-93a2-46db-9f62-b2f8ab1e5642" xsi:nil="true"/>
  </documentManagement>
</p:properties>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0A54D3968DDC3C41AC8211EF6B5006E3" ma:contentTypeVersion="1" ma:contentTypeDescription="Create a new document." ma:contentTypeScope="" ma:versionID="c7b330efbe2a581dda1c0edb0cf85614">
  <xsd:schema xmlns:xsd="http://www.w3.org/2001/XMLSchema" xmlns:p="http://schemas.microsoft.com/office/2006/metadata/properties" xmlns:ns2="85b172ae-93a2-46db-9f62-b2f8ab1e5642" targetNamespace="http://schemas.microsoft.com/office/2006/metadata/properties" ma:root="true" ma:fieldsID="c2aa65ef3a8276e6d2a38bc40109b62d" ns2:_="">
    <xsd:import namespace="85b172ae-93a2-46db-9f62-b2f8ab1e5642"/>
    <xsd:element name="properties">
      <xsd:complexType>
        <xsd:sequence>
          <xsd:element name="documentManagement">
            <xsd:complexType>
              <xsd:all>
                <xsd:element ref="ns2:AVMDescription" minOccurs="0"/>
              </xsd:all>
            </xsd:complexType>
          </xsd:element>
        </xsd:sequence>
      </xsd:complexType>
    </xsd:element>
  </xsd:schema>
  <xsd:schema xmlns:xsd="http://www.w3.org/2001/XMLSchema" xmlns:dms="http://schemas.microsoft.com/office/2006/documentManagement/types" targetNamespace="85b172ae-93a2-46db-9f62-b2f8ab1e5642" elementFormDefault="qualified">
    <xsd:import namespace="http://schemas.microsoft.com/office/2006/documentManagement/types"/>
    <xsd:element name="AVMDescription" ma:index="8" nillable="true" ma:displayName="Description" ma:internalName="AVMDescription">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BA53E7F2-7747-49FE-A563-E7CEACAAE04F}">
  <ds:schemaRefs>
    <ds:schemaRef ds:uri="85b172ae-93a2-46db-9f62-b2f8ab1e5642"/>
    <ds:schemaRef ds:uri="http://schemas.microsoft.com/office/2006/documentManagement/types"/>
    <ds:schemaRef ds:uri="http://purl.org/dc/terms/"/>
    <ds:schemaRef ds:uri="http://schemas.microsoft.com/office/2006/metadata/properties"/>
    <ds:schemaRef ds:uri="http://www.w3.org/XML/1998/namespace"/>
    <ds:schemaRef ds:uri="http://schemas.openxmlformats.org/package/2006/metadata/core-properties"/>
    <ds:schemaRef ds:uri="http://purl.org/dc/dcmitype/"/>
    <ds:schemaRef ds:uri="http://purl.org/dc/elements/1.1/"/>
    <ds:schemaRef ds:uri="http://schemas.microsoft.com/office/infopath/2007/PartnerControls"/>
  </ds:schemaRefs>
</ds:datastoreItem>
</file>

<file path=customXml/itemProps2.xml><?xml version="1.0" encoding="utf-8"?>
<ds:datastoreItem xmlns:ds="http://schemas.openxmlformats.org/officeDocument/2006/customXml" ds:itemID="{27D45129-5F72-4791-900B-5B8FED38499D}">
  <ds:schemaRefs>
    <ds:schemaRef ds:uri="http://schemas.microsoft.com/office/2006/metadata/longProperties"/>
  </ds:schemaRefs>
</ds:datastoreItem>
</file>

<file path=customXml/itemProps3.xml><?xml version="1.0" encoding="utf-8"?>
<ds:datastoreItem xmlns:ds="http://schemas.openxmlformats.org/officeDocument/2006/customXml" ds:itemID="{9D56F6A6-1E52-46AD-BAC9-97026453D40C}">
  <ds:schemaRefs>
    <ds:schemaRef ds:uri="http://schemas.microsoft.com/sharepoint/v3/contenttype/forms"/>
  </ds:schemaRefs>
</ds:datastoreItem>
</file>

<file path=customXml/itemProps4.xml><?xml version="1.0" encoding="utf-8"?>
<ds:datastoreItem xmlns:ds="http://schemas.openxmlformats.org/officeDocument/2006/customXml" ds:itemID="{D4ABAACC-8E54-4DBC-AAE1-FBC71E7E13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b172ae-93a2-46db-9f62-b2f8ab1e5642"/>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9511</TotalTime>
  <Words>2023</Words>
  <Application>Microsoft Office PowerPoint</Application>
  <PresentationFormat>On-screen Show (4:3)</PresentationFormat>
  <Paragraphs>230</Paragraphs>
  <Slides>23</Slides>
  <Notes>14</Notes>
  <HiddenSlides>0</HiddenSlides>
  <MMClips>0</MMClips>
  <ScaleCrop>false</ScaleCrop>
  <HeadingPairs>
    <vt:vector size="4" baseType="variant">
      <vt:variant>
        <vt:lpstr>Theme</vt:lpstr>
      </vt:variant>
      <vt:variant>
        <vt:i4>3</vt:i4>
      </vt:variant>
      <vt:variant>
        <vt:lpstr>Slide Titles</vt:lpstr>
      </vt:variant>
      <vt:variant>
        <vt:i4>23</vt:i4>
      </vt:variant>
    </vt:vector>
  </HeadingPairs>
  <TitlesOfParts>
    <vt:vector size="26" baseType="lpstr">
      <vt:lpstr>Office Theme</vt:lpstr>
      <vt:lpstr>1_Office Theme</vt:lpstr>
      <vt:lpstr>Grant Thornton Report Template v3.0.1</vt:lpstr>
      <vt:lpstr>The challenge of measurement in education: the case of out of school children data </vt:lpstr>
      <vt:lpstr>PowerPoint Presentation</vt:lpstr>
      <vt:lpstr>Number of out of school children, primary ages, 2011 (UIS Data Centre, accessed February 2, 2014)</vt:lpstr>
      <vt:lpstr>Overview - data gaps and EFA goal 2</vt:lpstr>
      <vt:lpstr>Overview </vt:lpstr>
      <vt:lpstr>PowerPoint Presentation</vt:lpstr>
      <vt:lpstr>Out of school rate, primary, administrative vs. household survey sources</vt:lpstr>
      <vt:lpstr>Effect of India discrepancy between survey and administrative sources on global total of OOSC, primary</vt:lpstr>
      <vt:lpstr>Global Initiative on Out of School Children</vt:lpstr>
      <vt:lpstr>PowerPoint Presentation</vt:lpstr>
      <vt:lpstr>ISCED 1 compared to national primary durations</vt:lpstr>
      <vt:lpstr>Primary duration and entry ages, India, state compared to national</vt:lpstr>
      <vt:lpstr>Number of out of school children, primary age, Burkina Faso</vt:lpstr>
      <vt:lpstr>PowerPoint Presentation</vt:lpstr>
      <vt:lpstr>Enrollment in unregistered schools, Kenya</vt:lpstr>
      <vt:lpstr>Pre-primary attendance by age, Kenya</vt:lpstr>
      <vt:lpstr>PowerPoint Presentation</vt:lpstr>
      <vt:lpstr>Recommendations</vt:lpstr>
      <vt:lpstr>Recommendations</vt:lpstr>
      <vt:lpstr>Recommendations</vt:lpstr>
      <vt:lpstr>References</vt:lpstr>
      <vt:lpstr>References</vt:lpstr>
      <vt:lpstr>PowerPoint Presentation</vt:lpstr>
    </vt:vector>
  </TitlesOfParts>
  <Company>Fathom Creative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template, light colors, internal and external use</dc:title>
  <dc:creator>Efrat Levush</dc:creator>
  <cp:lastModifiedBy>Charles Gale</cp:lastModifiedBy>
  <cp:revision>574</cp:revision>
  <cp:lastPrinted>2011-06-10T12:25:23Z</cp:lastPrinted>
  <dcterms:created xsi:type="dcterms:W3CDTF">2011-07-01T12:16:51Z</dcterms:created>
  <dcterms:modified xsi:type="dcterms:W3CDTF">2014-03-24T15:26:28Z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Order">
    <vt:lpwstr>6500.00000000000</vt:lpwstr>
  </property>
  <property fmtid="{D5CDD505-2E9C-101B-9397-08002B2CF9AE}" pid="4" name="ContentTypeId">
    <vt:lpwstr>0x0101000A54D3968DDC3C41AC8211EF6B5006E3</vt:lpwstr>
  </property>
  <property fmtid="{D5CDD505-2E9C-101B-9397-08002B2CF9AE}" pid="5" name="_AdHocReviewCycleID">
    <vt:i4>1949600337</vt:i4>
  </property>
  <property fmtid="{D5CDD505-2E9C-101B-9397-08002B2CF9AE}" pid="6" name="_NewReviewCycle">
    <vt:lpwstr/>
  </property>
  <property fmtid="{D5CDD505-2E9C-101B-9397-08002B2CF9AE}" pid="7" name="_EmailSubject">
    <vt:lpwstr>OOSC presentation</vt:lpwstr>
  </property>
  <property fmtid="{D5CDD505-2E9C-101B-9397-08002B2CF9AE}" pid="8" name="_AuthorEmail">
    <vt:lpwstr>cgale@fhi360.org</vt:lpwstr>
  </property>
  <property fmtid="{D5CDD505-2E9C-101B-9397-08002B2CF9AE}" pid="9" name="_AuthorEmailDisplayName">
    <vt:lpwstr>Charles Gale</vt:lpwstr>
  </property>
  <property fmtid="{D5CDD505-2E9C-101B-9397-08002B2CF9AE}" pid="10" name="_PreviousAdHocReviewCycleID">
    <vt:i4>-1761527753</vt:i4>
  </property>
</Properties>
</file>